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3" r:id="rId4"/>
    <p:sldId id="259" r:id="rId5"/>
    <p:sldId id="258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Citizenship in Athens &amp; Rome: Which Was the Better system of Citizenship?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RAFT Overview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466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Planning Agenda for Today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1930400"/>
            <a:ext cx="185039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What is it?</a:t>
            </a:r>
          </a:p>
          <a:p>
            <a:endParaRPr lang="en-US" sz="3600" dirty="0" smtClean="0"/>
          </a:p>
          <a:p>
            <a:r>
              <a:rPr lang="en-US" sz="3600" dirty="0" smtClean="0"/>
              <a:t>2. Sample RAFT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r>
              <a:rPr lang="en-US" sz="3600" dirty="0" smtClean="0"/>
              <a:t>3. Brainstorm your own ideas for how to write a </a:t>
            </a:r>
          </a:p>
          <a:p>
            <a:r>
              <a:rPr lang="en-US" sz="3600" dirty="0" smtClean="0"/>
              <a:t>RAFT to answer the DBQ question, “Citizenship in </a:t>
            </a:r>
          </a:p>
          <a:p>
            <a:r>
              <a:rPr lang="en-US" sz="3600" dirty="0" smtClean="0"/>
              <a:t>Athens &amp; Rome: Which was the Better System?”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0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R- 	Role</a:t>
            </a:r>
          </a:p>
          <a:p>
            <a:r>
              <a:rPr lang="en-US" sz="5400" dirty="0" smtClean="0"/>
              <a:t>A-	Audience</a:t>
            </a:r>
          </a:p>
          <a:p>
            <a:r>
              <a:rPr lang="en-US" sz="5400" dirty="0" smtClean="0"/>
              <a:t>F-		Format</a:t>
            </a:r>
          </a:p>
          <a:p>
            <a:r>
              <a:rPr lang="en-US" sz="5400" smtClean="0"/>
              <a:t>T-		Topic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812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ttachments.office.net/owa/CloughJ@foxborough.k12.ma.us/service.svc/s/GetFileAttachment?id=AAMkAGZjYzgzMmQ4LTVlYWUtNDU4MS05YmEwLTgxZjI1OWEwMjIxNwBGAAAAAADbCh6mjTWZT4yJhnRNCq4NBwARfiyinv4MRa5BCZG7WmmPAAAAAAENAAARfiyinv4MRa5BCZG7WmmPAASTtZUtAAABEgAQALqHQpMUR15HneP7RDSxAvA%3D&amp;X-OWA-CANARY=FuLLxS3b8UmVa_JvRj3jPuBSHP11rNYYyQCQeh60y80cu3O1ihSfcFkBujbwRBJhWCg3QHqyraE.&amp;token=eyJhbGciOiJSUzI1NiIsImtpZCI6IjA2MDBGOUY2NzQ2MjA3MzdFNzM0MDRFMjg3QzQ1QTgxOENCN0NFQjgiLCJ4NXQiOiJCZ0Q1OW5SaUJ6Zm5OQVRpaDhSYWdZeTN6cmciLCJ0eXAiOiJKV1QifQ.eyJ2ZXIiOiJFeGNoYW5nZS5DYWxsYmFjay5WMSIsImFwcGN0eHNlbmRlciI6Ik93YURvd25sb2FkQDFkNjhkMGFmLTI3YzQtNGQ2YS1iMzNlLTMwZGU5ZWU5Mjg5MCIsImFwcGN0eCI6IntcIm1zZXhjaHByb3RcIjpcIm93YVwiLFwicHJpbWFyeXNpZFwiOlwiUy0xLTUtMjEtMjMzMzA2MjY2OS03Njk1MDg5MzItMzgwMzQzMDMwLTk3Nzg0OFwiLFwicHVpZFwiOlwiMTE1Mzc2NTkzMTg0MjI3OTU0N1wiLFwib2lkXCI6XCJiZDliNDRkMy01ZGQ3LTRlNjEtYWNiZi04OWIyMjM0MDllYmVcIixcInNjb3BlXCI6XCJPd2FEb3dubG9hZFwifSIsIm5iZiI6MTU1MzAwNTIwNywiZXhwIjoxNTUzMDA1ODA3LCJpc3MiOiIwMDAwMDAwMi0wMDAwLTBmZjEtY2UwMC0wMDAwMDAwMDAwMDBAMWQ2OGQwYWYtMjdjNC00ZDZhLWIzM2UtMzBkZTllZTkyODkwIiwiYXVkIjoiMDAwMDAwMDItMDAwMC0wZmYxLWNlMDAtMDAwMDAwMDAwMDAwL2F0dGFjaG1lbnRzLm9mZmljZS5uZXRAMWQ2OGQwYWYtMjdjNC00ZDZhLWIzM2UtMzBkZTllZTkyODkwIn0.XnoEkasJyEFVRy38EbMmjsS3lk3DbVrsrgc8nNnYHrKjDWUQaii6NUBeC5gKpVQvItiWANaQmeJzt5WTtZBl0geu10_H7n97zRJ4QNP5CxYblncenAC1TF6ow8HVOiVepoP93MTP699hi9O5lC9MHzGiUU1PmRh2hCQF8EM1hLleD681WsUqWOXpxWsH7YB4izeGUyVH4ARAUsi70FT08CzFXttT4_8DnsL53g0LzNRstSloNrI3-FHp2pyr01VkHngvhlIo430PyDasGaAEHqolVnxbIlxmOjpjW1CsKg0tVDsI9-TDVWD8uMo4X-hM758lN9VLQsi3kkAuVHhleA&amp;owa=outlook.office.com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16" y="-444500"/>
            <a:ext cx="6053584" cy="790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Role</a:t>
            </a:r>
            <a:r>
              <a:rPr lang="en-US" b="1" i="1" dirty="0"/>
              <a:t>				</a:t>
            </a:r>
            <a:r>
              <a:rPr lang="en-US" b="1" i="1" dirty="0" smtClean="0"/>
              <a:t>	</a:t>
            </a:r>
            <a:r>
              <a:rPr lang="en-US" b="1" i="1" u="sng" dirty="0" smtClean="0"/>
              <a:t>Audience</a:t>
            </a:r>
            <a:r>
              <a:rPr lang="en-US" b="1" i="1" dirty="0"/>
              <a:t>			</a:t>
            </a:r>
            <a:r>
              <a:rPr lang="en-US" b="1" i="1" u="sng" dirty="0" smtClean="0"/>
              <a:t>Format</a:t>
            </a:r>
            <a:r>
              <a:rPr lang="en-US" b="1" i="1" dirty="0"/>
              <a:t>				</a:t>
            </a:r>
            <a:r>
              <a:rPr lang="en-US" b="1" i="1" u="sng" dirty="0" smtClean="0"/>
              <a:t>Topic</a:t>
            </a:r>
            <a:endParaRPr lang="en-US" b="1" i="1" dirty="0"/>
          </a:p>
          <a:p>
            <a:r>
              <a:rPr lang="en-US" dirty="0"/>
              <a:t>Athenian citizen		</a:t>
            </a:r>
            <a:r>
              <a:rPr lang="en-US" dirty="0" smtClean="0"/>
              <a:t>	Future </a:t>
            </a:r>
            <a:r>
              <a:rPr lang="en-US" dirty="0"/>
              <a:t>historians		</a:t>
            </a:r>
            <a:r>
              <a:rPr lang="en-US" dirty="0" smtClean="0"/>
              <a:t>Letter </a:t>
            </a:r>
            <a:r>
              <a:rPr lang="en-US" dirty="0"/>
              <a:t>or speech	</a:t>
            </a:r>
            <a:r>
              <a:rPr lang="en-US" dirty="0" smtClean="0"/>
              <a:t>	Athens </a:t>
            </a:r>
            <a:r>
              <a:rPr lang="en-US" dirty="0"/>
              <a:t>had the better system of citizenship </a:t>
            </a:r>
          </a:p>
          <a:p>
            <a:r>
              <a:rPr lang="en-US" dirty="0"/>
              <a:t>Athenian woman		</a:t>
            </a:r>
            <a:r>
              <a:rPr lang="en-US" dirty="0" smtClean="0"/>
              <a:t>	Roman </a:t>
            </a:r>
            <a:r>
              <a:rPr lang="en-US" dirty="0"/>
              <a:t>Senate		Treaty			</a:t>
            </a:r>
            <a:r>
              <a:rPr lang="en-US" dirty="0" smtClean="0"/>
              <a:t>	Rome </a:t>
            </a:r>
            <a:r>
              <a:rPr lang="en-US" dirty="0"/>
              <a:t>had the better system of citizenship.</a:t>
            </a:r>
          </a:p>
          <a:p>
            <a:r>
              <a:rPr lang="en-US" dirty="0"/>
              <a:t>Athenian slave		</a:t>
            </a:r>
            <a:r>
              <a:rPr lang="en-US" dirty="0" smtClean="0"/>
              <a:t>	Athenian </a:t>
            </a:r>
            <a:r>
              <a:rPr lang="en-US" dirty="0"/>
              <a:t>Assembly	</a:t>
            </a:r>
            <a:r>
              <a:rPr lang="en-US" dirty="0" smtClean="0"/>
              <a:t>2-way </a:t>
            </a:r>
            <a:r>
              <a:rPr lang="en-US" dirty="0"/>
              <a:t>conversation</a:t>
            </a:r>
          </a:p>
          <a:p>
            <a:r>
              <a:rPr lang="en-US" dirty="0"/>
              <a:t>Free-born Roman woman	Conquered </a:t>
            </a:r>
            <a:r>
              <a:rPr lang="en-US" dirty="0" err="1"/>
              <a:t>Gauls</a:t>
            </a:r>
            <a:r>
              <a:rPr lang="en-US" dirty="0"/>
              <a:t>	</a:t>
            </a:r>
            <a:r>
              <a:rPr lang="en-US" dirty="0" smtClean="0"/>
              <a:t>Petition</a:t>
            </a:r>
            <a:r>
              <a:rPr lang="en-US" dirty="0"/>
              <a:t>	</a:t>
            </a:r>
          </a:p>
          <a:p>
            <a:r>
              <a:rPr lang="en-US" dirty="0"/>
              <a:t>Old Oligarch of Athens	News reporter		Diary/blog</a:t>
            </a:r>
          </a:p>
          <a:p>
            <a:r>
              <a:rPr lang="en-US" dirty="0"/>
              <a:t>Themistocles			Future diary reader	</a:t>
            </a:r>
            <a:r>
              <a:rPr lang="en-US" dirty="0" smtClean="0"/>
              <a:t>Social </a:t>
            </a:r>
            <a:r>
              <a:rPr lang="en-US" dirty="0"/>
              <a:t>media page</a:t>
            </a:r>
          </a:p>
          <a:p>
            <a:r>
              <a:rPr lang="en-US" dirty="0"/>
              <a:t>Roman Senator						</a:t>
            </a:r>
            <a:r>
              <a:rPr lang="en-US" dirty="0" smtClean="0"/>
              <a:t>		Advice </a:t>
            </a:r>
            <a:r>
              <a:rPr lang="en-US" dirty="0"/>
              <a:t>Column</a:t>
            </a:r>
          </a:p>
          <a:p>
            <a:r>
              <a:rPr lang="en-US" dirty="0"/>
              <a:t>Claudius							</a:t>
            </a:r>
            <a:r>
              <a:rPr lang="en-US" dirty="0" smtClean="0"/>
              <a:t>		Ancient </a:t>
            </a:r>
            <a:r>
              <a:rPr lang="en-US" dirty="0"/>
              <a:t>rap, song, poem</a:t>
            </a:r>
          </a:p>
          <a:p>
            <a:r>
              <a:rPr lang="en-US" dirty="0"/>
              <a:t>News reporter</a:t>
            </a:r>
          </a:p>
          <a:p>
            <a:r>
              <a:rPr lang="en-US" dirty="0"/>
              <a:t>Tribune</a:t>
            </a:r>
          </a:p>
          <a:p>
            <a:r>
              <a:rPr lang="en-US" dirty="0"/>
              <a:t>Patrician</a:t>
            </a:r>
          </a:p>
          <a:p>
            <a:r>
              <a:rPr lang="en-US" dirty="0"/>
              <a:t>Plebeian</a:t>
            </a:r>
          </a:p>
          <a:p>
            <a:r>
              <a:rPr lang="en-US" dirty="0"/>
              <a:t>Roman child</a:t>
            </a:r>
          </a:p>
          <a:p>
            <a:r>
              <a:rPr lang="en-US" dirty="0"/>
              <a:t>Conquered </a:t>
            </a:r>
            <a:r>
              <a:rPr lang="en-US" dirty="0" err="1"/>
              <a:t>Gauls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1600" y="228600"/>
            <a:ext cx="701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RAFT Prompt Ideas:</a:t>
            </a:r>
          </a:p>
          <a:p>
            <a:endParaRPr lang="en-US" dirty="0" smtClean="0"/>
          </a:p>
          <a:p>
            <a:r>
              <a:rPr lang="en-US" dirty="0" smtClean="0"/>
              <a:t>Regardless </a:t>
            </a:r>
            <a:r>
              <a:rPr lang="en-US" dirty="0"/>
              <a:t>of which prompt you choose, you must use at least 3 documents to support your arguments.</a:t>
            </a:r>
          </a:p>
          <a:p>
            <a:endParaRPr lang="en-US" dirty="0"/>
          </a:p>
          <a:p>
            <a:r>
              <a:rPr lang="en-US" dirty="0" smtClean="0"/>
              <a:t>I am </a:t>
            </a:r>
            <a:r>
              <a:rPr lang="en-US" dirty="0"/>
              <a:t>a Roman female born to Roman citizens.  </a:t>
            </a:r>
            <a:r>
              <a:rPr lang="en-US" dirty="0" smtClean="0"/>
              <a:t>I am </a:t>
            </a:r>
            <a:r>
              <a:rPr lang="en-US" dirty="0"/>
              <a:t>writing a letter to an Athenian woman to persuade her to move to Rome for its beneficial treatment of women.</a:t>
            </a:r>
          </a:p>
          <a:p>
            <a:endParaRPr lang="en-US" dirty="0"/>
          </a:p>
          <a:p>
            <a:r>
              <a:rPr lang="en-US" dirty="0" smtClean="0"/>
              <a:t>I am </a:t>
            </a:r>
            <a:r>
              <a:rPr lang="en-US" dirty="0"/>
              <a:t>a male citizen in Athens.  </a:t>
            </a:r>
            <a:r>
              <a:rPr lang="en-US" dirty="0" smtClean="0"/>
              <a:t>I am </a:t>
            </a:r>
            <a:r>
              <a:rPr lang="en-US" dirty="0"/>
              <a:t>off on a trading expedition and arrive in the Roman Republic.  </a:t>
            </a:r>
            <a:r>
              <a:rPr lang="en-US" dirty="0" smtClean="0"/>
              <a:t>I </a:t>
            </a:r>
            <a:r>
              <a:rPr lang="en-US" dirty="0"/>
              <a:t>start a conversation with a Roman about the benefits of citizenship in Athens.  Describe how an Athenian male might argue that being a male citizen in Athens was better than being a male citizen in Rome.</a:t>
            </a:r>
          </a:p>
          <a:p>
            <a:endParaRPr lang="en-US" dirty="0"/>
          </a:p>
          <a:p>
            <a:r>
              <a:rPr lang="en-US" dirty="0" smtClean="0"/>
              <a:t>I am a </a:t>
            </a:r>
            <a:r>
              <a:rPr lang="en-US" dirty="0"/>
              <a:t>Roman Senator who has recently been in contact with an Athenian Councilman.  </a:t>
            </a:r>
            <a:r>
              <a:rPr lang="en-US" dirty="0" smtClean="0"/>
              <a:t>I am </a:t>
            </a:r>
            <a:r>
              <a:rPr lang="en-US" dirty="0"/>
              <a:t>writing to the emperor to convince him that the Athenian method of ostracism may be better for the Republic than the use of Censors.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75532"/>
              </p:ext>
            </p:extLst>
          </p:nvPr>
        </p:nvGraphicFramePr>
        <p:xfrm>
          <a:off x="787400" y="482599"/>
          <a:ext cx="9232900" cy="5921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751">
                  <a:extLst>
                    <a:ext uri="{9D8B030D-6E8A-4147-A177-3AD203B41FA5}">
                      <a16:colId xmlns:a16="http://schemas.microsoft.com/office/drawing/2014/main" val="2155240330"/>
                    </a:ext>
                  </a:extLst>
                </a:gridCol>
                <a:gridCol w="2173133">
                  <a:extLst>
                    <a:ext uri="{9D8B030D-6E8A-4147-A177-3AD203B41FA5}">
                      <a16:colId xmlns:a16="http://schemas.microsoft.com/office/drawing/2014/main" val="237770082"/>
                    </a:ext>
                  </a:extLst>
                </a:gridCol>
                <a:gridCol w="2219007">
                  <a:extLst>
                    <a:ext uri="{9D8B030D-6E8A-4147-A177-3AD203B41FA5}">
                      <a16:colId xmlns:a16="http://schemas.microsoft.com/office/drawing/2014/main" val="2687199713"/>
                    </a:ext>
                  </a:extLst>
                </a:gridCol>
                <a:gridCol w="2306864">
                  <a:extLst>
                    <a:ext uri="{9D8B030D-6E8A-4147-A177-3AD203B41FA5}">
                      <a16:colId xmlns:a16="http://schemas.microsoft.com/office/drawing/2014/main" val="1705438700"/>
                    </a:ext>
                  </a:extLst>
                </a:gridCol>
                <a:gridCol w="1820145">
                  <a:extLst>
                    <a:ext uri="{9D8B030D-6E8A-4147-A177-3AD203B41FA5}">
                      <a16:colId xmlns:a16="http://schemas.microsoft.com/office/drawing/2014/main" val="3274587200"/>
                    </a:ext>
                  </a:extLst>
                </a:gridCol>
              </a:tblGrid>
              <a:tr h="229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extLst>
                  <a:ext uri="{0D108BD9-81ED-4DB2-BD59-A6C34878D82A}">
                    <a16:rowId xmlns:a16="http://schemas.microsoft.com/office/drawing/2014/main" val="2817617139"/>
                  </a:ext>
                </a:extLst>
              </a:tr>
              <a:tr h="81552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Structure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 vert="vert27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Incomplete or missing many components of RAFT format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Working towards but missing components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Writing reflects all components of RAFT format.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Exceeds expectations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extLst>
                  <a:ext uri="{0D108BD9-81ED-4DB2-BD59-A6C34878D82A}">
                    <a16:rowId xmlns:a16="http://schemas.microsoft.com/office/drawing/2014/main" val="766834332"/>
                  </a:ext>
                </a:extLst>
              </a:tr>
              <a:tr h="158459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Content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 vert="vert27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Less than 2 pieces of documents evidence. Less than 2 pieces of content vocabulary used correctly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Less than 3 pieces of Document evidence. Less than 3 content vocabulary words used correctly.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Minimum 3 pieces of document evidence appropriately matched to role, audience and topic.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At least 3 number of content vocabulary words, used correctly.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Exceeds expectations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extLst>
                  <a:ext uri="{0D108BD9-81ED-4DB2-BD59-A6C34878D82A}">
                    <a16:rowId xmlns:a16="http://schemas.microsoft.com/office/drawing/2014/main" val="1264315462"/>
                  </a:ext>
                </a:extLst>
              </a:tr>
              <a:tr h="99036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Product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 vert="vert27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Missing works cited document,  missing Raft proposal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Incomplete works cited document. RAFT proposal not submitted for prior approval.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Attached works cited document.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Attached RAFT proposal(submitted for prior approval)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Exceeds expectations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extLst>
                  <a:ext uri="{0D108BD9-81ED-4DB2-BD59-A6C34878D82A}">
                    <a16:rowId xmlns:a16="http://schemas.microsoft.com/office/drawing/2014/main" val="3766682535"/>
                  </a:ext>
                </a:extLst>
              </a:tr>
              <a:tr h="134456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Conventions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 vert="vert27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Conventions well below grade level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Approaching grade level control of spelling, including content vocabulary words, capitalization, punctuation, grammar, and usage.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Writing demonstrates grade level control of spelling, including content vocabulary words, capitalization, punctuation, grammar and usage.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Exceeds expectations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extLst>
                  <a:ext uri="{0D108BD9-81ED-4DB2-BD59-A6C34878D82A}">
                    <a16:rowId xmlns:a16="http://schemas.microsoft.com/office/drawing/2014/main" val="1676538817"/>
                  </a:ext>
                </a:extLst>
              </a:tr>
              <a:tr h="95688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Overall Quality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 vert="vert27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Quality is well below grade level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Final product is approaching grade level organization, creativity, effectiveness in conveying ideas.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Final product is neat, well organized, creative, and effective in conveying ideas.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Exceeds expectations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67" marR="50967" marT="0" marB="0"/>
                </a:tc>
                <a:extLst>
                  <a:ext uri="{0D108BD9-81ED-4DB2-BD59-A6C34878D82A}">
                    <a16:rowId xmlns:a16="http://schemas.microsoft.com/office/drawing/2014/main" val="2656088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3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361</TotalTime>
  <Words>430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Times New Roman</vt:lpstr>
      <vt:lpstr>Wingdings</vt:lpstr>
      <vt:lpstr>Wood Type</vt:lpstr>
      <vt:lpstr>Citizenship in Athens &amp; Rome: Which Was the Better system of Citizenship?</vt:lpstr>
      <vt:lpstr>RAFT Planning Agenda for Today</vt:lpstr>
      <vt:lpstr>raft</vt:lpstr>
      <vt:lpstr>PowerPoint Presentation</vt:lpstr>
      <vt:lpstr>PowerPoint Presentation</vt:lpstr>
      <vt:lpstr>PowerPoint Presentation</vt:lpstr>
      <vt:lpstr>PowerPoint Presentation</vt:lpstr>
    </vt:vector>
  </TitlesOfParts>
  <Company>FOXDC12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in Athens &amp; Rome: Which Was the Better system of Citizneship?</dc:title>
  <dc:creator>Julie Clough</dc:creator>
  <cp:lastModifiedBy>Steve Masciarelli</cp:lastModifiedBy>
  <cp:revision>12</cp:revision>
  <dcterms:created xsi:type="dcterms:W3CDTF">2019-03-19T14:06:39Z</dcterms:created>
  <dcterms:modified xsi:type="dcterms:W3CDTF">2019-03-21T11:31:28Z</dcterms:modified>
</cp:coreProperties>
</file>