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handoutMasterIdLst>
    <p:handoutMasterId r:id="rId36"/>
  </p:handoutMasterIdLst>
  <p:sldIdLst>
    <p:sldId id="256" r:id="rId2"/>
    <p:sldId id="269" r:id="rId3"/>
    <p:sldId id="277" r:id="rId4"/>
    <p:sldId id="276" r:id="rId5"/>
    <p:sldId id="279" r:id="rId6"/>
    <p:sldId id="268" r:id="rId7"/>
    <p:sldId id="261" r:id="rId8"/>
    <p:sldId id="257" r:id="rId9"/>
    <p:sldId id="272" r:id="rId10"/>
    <p:sldId id="282" r:id="rId11"/>
    <p:sldId id="280" r:id="rId12"/>
    <p:sldId id="258" r:id="rId13"/>
    <p:sldId id="289" r:id="rId14"/>
    <p:sldId id="281" r:id="rId15"/>
    <p:sldId id="259" r:id="rId16"/>
    <p:sldId id="283" r:id="rId17"/>
    <p:sldId id="265" r:id="rId18"/>
    <p:sldId id="284" r:id="rId19"/>
    <p:sldId id="266" r:id="rId20"/>
    <p:sldId id="285" r:id="rId21"/>
    <p:sldId id="286" r:id="rId22"/>
    <p:sldId id="288" r:id="rId23"/>
    <p:sldId id="290" r:id="rId24"/>
    <p:sldId id="291" r:id="rId25"/>
    <p:sldId id="264" r:id="rId26"/>
    <p:sldId id="260" r:id="rId27"/>
    <p:sldId id="296" r:id="rId28"/>
    <p:sldId id="274" r:id="rId29"/>
    <p:sldId id="293" r:id="rId30"/>
    <p:sldId id="292" r:id="rId31"/>
    <p:sldId id="294" r:id="rId32"/>
    <p:sldId id="297" r:id="rId33"/>
    <p:sldId id="27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3" autoAdjust="0"/>
    <p:restoredTop sz="94660"/>
  </p:normalViewPr>
  <p:slideViewPr>
    <p:cSldViewPr snapToGrid="0">
      <p:cViewPr varScale="1">
        <p:scale>
          <a:sx n="76" d="100"/>
          <a:sy n="76" d="100"/>
        </p:scale>
        <p:origin x="132"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8D4213-EF26-4525-B8F2-DADC9178DB63}" type="datetimeFigureOut">
              <a:rPr lang="en-US" smtClean="0"/>
              <a:t>11/18/2019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BA55B-6C5A-4C30-8386-C973717847CF}" type="slidenum">
              <a:rPr lang="en-US" smtClean="0"/>
              <a:t>‹#›</a:t>
            </a:fld>
            <a:endParaRPr lang="en-US"/>
          </a:p>
        </p:txBody>
      </p:sp>
    </p:spTree>
    <p:extLst>
      <p:ext uri="{BB962C8B-B14F-4D97-AF65-F5344CB8AC3E}">
        <p14:creationId xmlns:p14="http://schemas.microsoft.com/office/powerpoint/2010/main" val="2496563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E6D4D-BCEF-4C8A-B828-76DAABF783A2}"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6506-F966-4316-9BD8-7B43FE4A9C44}" type="slidenum">
              <a:rPr lang="en-US" smtClean="0"/>
              <a:t>‹#›</a:t>
            </a:fld>
            <a:endParaRPr lang="en-US"/>
          </a:p>
        </p:txBody>
      </p:sp>
    </p:spTree>
    <p:extLst>
      <p:ext uri="{BB962C8B-B14F-4D97-AF65-F5344CB8AC3E}">
        <p14:creationId xmlns:p14="http://schemas.microsoft.com/office/powerpoint/2010/main" val="257487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9BEB47-96FC-4C49-A9DA-40E160FD0895}" type="slidenum">
              <a:rPr lang="en-US"/>
              <a:t>7</a:t>
            </a:fld>
            <a:endParaRPr lang="en-US"/>
          </a:p>
        </p:txBody>
      </p:sp>
    </p:spTree>
    <p:extLst>
      <p:ext uri="{BB962C8B-B14F-4D97-AF65-F5344CB8AC3E}">
        <p14:creationId xmlns:p14="http://schemas.microsoft.com/office/powerpoint/2010/main" val="182813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9BEB47-96FC-4C49-A9DA-40E160FD0895}" type="slidenum">
              <a:rPr lang="en-US"/>
              <a:t>26</a:t>
            </a:fld>
            <a:endParaRPr lang="en-US"/>
          </a:p>
        </p:txBody>
      </p:sp>
    </p:spTree>
    <p:extLst>
      <p:ext uri="{BB962C8B-B14F-4D97-AF65-F5344CB8AC3E}">
        <p14:creationId xmlns:p14="http://schemas.microsoft.com/office/powerpoint/2010/main" val="153653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9BEB47-96FC-4C49-A9DA-40E160FD0895}" type="slidenum">
              <a:rPr lang="en-US"/>
              <a:t>29</a:t>
            </a:fld>
            <a:endParaRPr lang="en-US"/>
          </a:p>
        </p:txBody>
      </p:sp>
    </p:spTree>
    <p:extLst>
      <p:ext uri="{BB962C8B-B14F-4D97-AF65-F5344CB8AC3E}">
        <p14:creationId xmlns:p14="http://schemas.microsoft.com/office/powerpoint/2010/main" val="735233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Hammurabi’s Code: Was it Just?</a:t>
            </a:r>
            <a:endParaRPr lang="en-US" dirty="0"/>
          </a:p>
        </p:txBody>
      </p:sp>
      <p:sp>
        <p:nvSpPr>
          <p:cNvPr id="3" name="Subtitle 2"/>
          <p:cNvSpPr>
            <a:spLocks noGrp="1"/>
          </p:cNvSpPr>
          <p:nvPr>
            <p:ph type="subTitle" idx="1"/>
          </p:nvPr>
        </p:nvSpPr>
        <p:spPr/>
        <p:txBody>
          <a:bodyPr/>
          <a:lstStyle/>
          <a:p>
            <a:r>
              <a:rPr lang="en-US" dirty="0"/>
              <a:t>Grade 7 Social Studies DBQ</a:t>
            </a:r>
          </a:p>
          <a:p>
            <a:r>
              <a:rPr lang="en-US" dirty="0" smtClean="0"/>
              <a:t>November 2019</a:t>
            </a:r>
            <a:endParaRPr lang="en-US" dirty="0"/>
          </a:p>
          <a:p>
            <a:endParaRPr lang="en-US" dirty="0"/>
          </a:p>
        </p:txBody>
      </p:sp>
    </p:spTree>
    <p:extLst>
      <p:ext uri="{BB962C8B-B14F-4D97-AF65-F5344CB8AC3E}">
        <p14:creationId xmlns:p14="http://schemas.microsoft.com/office/powerpoint/2010/main" val="2221414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495299"/>
            <a:ext cx="7962900" cy="5972175"/>
          </a:xfrm>
          <a:prstGeom prst="rect">
            <a:avLst/>
          </a:prstGeom>
        </p:spPr>
      </p:pic>
    </p:spTree>
    <p:extLst>
      <p:ext uri="{BB962C8B-B14F-4D97-AF65-F5344CB8AC3E}">
        <p14:creationId xmlns:p14="http://schemas.microsoft.com/office/powerpoint/2010/main" val="3803011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0"/>
            <a:ext cx="8826500" cy="6619875"/>
          </a:xfrm>
          <a:prstGeom prst="rect">
            <a:avLst/>
          </a:prstGeom>
        </p:spPr>
      </p:pic>
    </p:spTree>
    <p:extLst>
      <p:ext uri="{BB962C8B-B14F-4D97-AF65-F5344CB8AC3E}">
        <p14:creationId xmlns:p14="http://schemas.microsoft.com/office/powerpoint/2010/main" val="253616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1168400"/>
            <a:ext cx="11146187" cy="707886"/>
          </a:xfrm>
          <a:prstGeom prst="rect">
            <a:avLst/>
          </a:prstGeom>
          <a:noFill/>
        </p:spPr>
        <p:txBody>
          <a:bodyPr wrap="square" rtlCol="0">
            <a:spAutoFit/>
          </a:bodyPr>
          <a:lstStyle/>
          <a:p>
            <a:r>
              <a:rPr lang="en-US" sz="4000" b="1" dirty="0" smtClean="0"/>
              <a:t>Document B: Epilogue (conclusion) of the Code</a:t>
            </a:r>
            <a:endParaRPr lang="en-US" sz="4000" b="1" dirty="0"/>
          </a:p>
        </p:txBody>
      </p:sp>
      <p:sp>
        <p:nvSpPr>
          <p:cNvPr id="5" name="TextBox 4"/>
          <p:cNvSpPr txBox="1"/>
          <p:nvPr/>
        </p:nvSpPr>
        <p:spPr>
          <a:xfrm>
            <a:off x="1041400" y="2095500"/>
            <a:ext cx="10116494" cy="5509200"/>
          </a:xfrm>
          <a:prstGeom prst="rect">
            <a:avLst/>
          </a:prstGeom>
          <a:noFill/>
        </p:spPr>
        <p:txBody>
          <a:bodyPr wrap="square" rtlCol="0">
            <a:spAutoFit/>
          </a:bodyPr>
          <a:lstStyle/>
          <a:p>
            <a:r>
              <a:rPr lang="en-US" sz="3200" dirty="0" smtClean="0"/>
              <a:t>-Hammurabi emphasizes just how fair he is in the epilogue</a:t>
            </a:r>
          </a:p>
          <a:p>
            <a:endParaRPr lang="en-US" sz="3200" dirty="0"/>
          </a:p>
          <a:p>
            <a:r>
              <a:rPr lang="en-US" sz="3200" dirty="0" smtClean="0"/>
              <a:t>-Hammurabi’s goal---legal protection for the weak</a:t>
            </a:r>
          </a:p>
          <a:p>
            <a:endParaRPr lang="en-US" sz="3200" dirty="0"/>
          </a:p>
          <a:p>
            <a:r>
              <a:rPr lang="en-US" sz="3200" dirty="0" smtClean="0"/>
              <a:t>-Hammurabi wanted the laws to last forever…</a:t>
            </a:r>
          </a:p>
          <a:p>
            <a:r>
              <a:rPr lang="en-US" sz="3200" dirty="0"/>
              <a:t>	</a:t>
            </a:r>
            <a:r>
              <a:rPr lang="en-US" sz="3200" dirty="0" smtClean="0"/>
              <a:t>	*stele weighs 4 tons</a:t>
            </a:r>
          </a:p>
          <a:p>
            <a:r>
              <a:rPr lang="en-US" sz="3200" dirty="0"/>
              <a:t>	</a:t>
            </a:r>
            <a:r>
              <a:rPr lang="en-US" sz="3200" dirty="0" smtClean="0"/>
              <a:t>	*wished for bad things to happen to future rulers who 		     did not obey the Code</a:t>
            </a:r>
          </a:p>
          <a:p>
            <a:r>
              <a:rPr lang="en-US" sz="3200" dirty="0"/>
              <a:t>	</a:t>
            </a:r>
            <a:r>
              <a:rPr lang="en-US" sz="3200" dirty="0" smtClean="0"/>
              <a:t>	</a:t>
            </a:r>
          </a:p>
          <a:p>
            <a:endParaRPr lang="en-US" sz="3200" dirty="0" smtClean="0"/>
          </a:p>
          <a:p>
            <a:r>
              <a:rPr lang="en-US" sz="3200" dirty="0"/>
              <a:t>-</a:t>
            </a:r>
          </a:p>
        </p:txBody>
      </p:sp>
    </p:spTree>
    <p:extLst>
      <p:ext uri="{BB962C8B-B14F-4D97-AF65-F5344CB8AC3E}">
        <p14:creationId xmlns:p14="http://schemas.microsoft.com/office/powerpoint/2010/main" val="1346607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800" y="434635"/>
            <a:ext cx="3824487" cy="56077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028699"/>
            <a:ext cx="7071360" cy="4419600"/>
          </a:xfrm>
          <a:prstGeom prst="rect">
            <a:avLst/>
          </a:prstGeom>
        </p:spPr>
      </p:pic>
    </p:spTree>
    <p:extLst>
      <p:ext uri="{BB962C8B-B14F-4D97-AF65-F5344CB8AC3E}">
        <p14:creationId xmlns:p14="http://schemas.microsoft.com/office/powerpoint/2010/main" val="179032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52147"/>
            <a:ext cx="10985500" cy="5558060"/>
          </a:xfrm>
          <a:prstGeom prst="rect">
            <a:avLst/>
          </a:prstGeom>
        </p:spPr>
        <p:txBody>
          <a:bodyPr wrap="square">
            <a:spAutoFit/>
          </a:bodyPr>
          <a:lstStyle/>
          <a:p>
            <a:pPr>
              <a:lnSpc>
                <a:spcPct val="107000"/>
              </a:lnSpc>
              <a:spcAft>
                <a:spcPts val="800"/>
              </a:spcAft>
            </a:pPr>
            <a:endParaRPr lang="en-US" b="1" u="sng"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b="1" u="sng" smtClean="0">
                <a:latin typeface="Comic Sans MS" panose="030F0702030302020204" pitchFamily="66" charset="0"/>
                <a:ea typeface="Calibri" panose="020F0502020204030204" pitchFamily="34" charset="0"/>
                <a:cs typeface="Times New Roman" panose="02020603050405020304" pitchFamily="18" charset="0"/>
              </a:rPr>
              <a:t>Document </a:t>
            </a:r>
            <a:r>
              <a:rPr lang="en-US" b="1" u="sng" dirty="0">
                <a:latin typeface="Comic Sans MS" panose="030F0702030302020204" pitchFamily="66" charset="0"/>
                <a:ea typeface="Calibri" panose="020F0502020204030204" pitchFamily="34" charset="0"/>
                <a:cs typeface="Times New Roman" panose="02020603050405020304" pitchFamily="18" charset="0"/>
              </a:rPr>
              <a:t>(Letter &amp; Title)</a:t>
            </a:r>
            <a:r>
              <a:rPr lang="en-US" b="1" dirty="0">
                <a:latin typeface="Comic Sans MS" panose="030F0702030302020204" pitchFamily="66" charset="0"/>
                <a:ea typeface="Calibri" panose="020F0502020204030204" pitchFamily="34" charset="0"/>
                <a:cs typeface="Times New Roman" panose="02020603050405020304" pitchFamily="18" charset="0"/>
              </a:rPr>
              <a:t>:  Document B, Epilogue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u="sng" dirty="0">
                <a:latin typeface="Comic Sans MS" panose="030F0702030302020204" pitchFamily="66" charset="0"/>
                <a:ea typeface="Calibri" panose="020F0502020204030204" pitchFamily="34" charset="0"/>
                <a:cs typeface="Times New Roman" panose="02020603050405020304" pitchFamily="18" charset="0"/>
              </a:rPr>
              <a:t>Place &amp; Time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Babylonia, 1754 BCE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latin typeface="Comic Sans MS" panose="030F0702030302020204" pitchFamily="66" charset="0"/>
                <a:ea typeface="Times New Roman" panose="02020603050405020304" pitchFamily="18" charset="0"/>
              </a:rPr>
              <a:t>Prior Knowledge</a:t>
            </a:r>
            <a:r>
              <a:rPr lang="en-US" dirty="0">
                <a:latin typeface="Comic Sans MS" panose="030F0702030302020204" pitchFamily="66" charset="0"/>
                <a:ea typeface="Times New Roman" panose="02020603050405020304" pitchFamily="18" charset="0"/>
              </a:rPr>
              <a:t>:  </a:t>
            </a:r>
            <a:r>
              <a:rPr lang="en-US"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Hammurabi wanted the laws to last forever. The stele weighed 4 tons. </a:t>
            </a:r>
            <a:endParaRPr lang="en-US" sz="1600" dirty="0">
              <a:latin typeface="Times New Roman" panose="02020603050405020304" pitchFamily="18" charset="0"/>
              <a:ea typeface="Times New Roman" panose="02020603050405020304" pitchFamily="18" charset="0"/>
            </a:endParaRPr>
          </a:p>
          <a:p>
            <a:pPr>
              <a:lnSpc>
                <a:spcPct val="200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u="sng" dirty="0" smtClean="0">
                <a:latin typeface="Comic Sans MS" panose="030F0702030302020204" pitchFamily="66" charset="0"/>
                <a:ea typeface="Calibri" panose="020F0502020204030204" pitchFamily="34" charset="0"/>
                <a:cs typeface="Times New Roman" panose="02020603050405020304" pitchFamily="18" charset="0"/>
              </a:rPr>
              <a:t>Audience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Hammurabi’s subjects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Reason (intent of 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To protect the weak, and prevent the strong from injuring the weak</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Main Idea (1-2 sentences)</a:t>
            </a:r>
            <a:r>
              <a:rPr lang="en-US" b="1" dirty="0">
                <a:latin typeface="Comic Sans MS" panose="030F0702030302020204" pitchFamily="66" charset="0"/>
                <a:ea typeface="Calibri" panose="020F0502020204030204" pitchFamily="34" charset="0"/>
                <a:cs typeface="Times New Roman" panose="02020603050405020304" pitchFamily="18" charset="0"/>
              </a:rPr>
              <a:t>:  Hammurabi, through his law code, is trying to protect the “weaker” members of society. He curses future kings and their families, soldiers, and subjects, if they do not continue to follow his laws.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Significance (1-2 sentences)</a:t>
            </a:r>
            <a:r>
              <a:rPr lang="en-US" b="1" dirty="0">
                <a:latin typeface="Comic Sans MS" panose="030F0702030302020204" pitchFamily="66" charset="0"/>
                <a:ea typeface="Calibri" panose="020F0502020204030204" pitchFamily="34" charset="0"/>
                <a:cs typeface="Times New Roman" panose="02020603050405020304" pitchFamily="18" charset="0"/>
              </a:rPr>
              <a:t>: Hammurabi claimed that his laws were from the god Shamash, and, therefore, had to be followed by Babylonian subjects. He had very harsh words for future generations who dared to change his Code of Laws.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5794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1536700"/>
            <a:ext cx="5226624" cy="646331"/>
          </a:xfrm>
          <a:prstGeom prst="rect">
            <a:avLst/>
          </a:prstGeom>
          <a:noFill/>
        </p:spPr>
        <p:txBody>
          <a:bodyPr wrap="none" rtlCol="0">
            <a:spAutoFit/>
          </a:bodyPr>
          <a:lstStyle/>
          <a:p>
            <a:r>
              <a:rPr lang="en-US" sz="3600" b="1" dirty="0" smtClean="0"/>
              <a:t>Document C: Family Law</a:t>
            </a:r>
            <a:endParaRPr lang="en-US" sz="3600" b="1" dirty="0"/>
          </a:p>
        </p:txBody>
      </p:sp>
      <p:sp>
        <p:nvSpPr>
          <p:cNvPr id="3" name="TextBox 2"/>
          <p:cNvSpPr txBox="1"/>
          <p:nvPr/>
        </p:nvSpPr>
        <p:spPr>
          <a:xfrm>
            <a:off x="1231900" y="2425700"/>
            <a:ext cx="10104540" cy="3970318"/>
          </a:xfrm>
          <a:prstGeom prst="rect">
            <a:avLst/>
          </a:prstGeom>
          <a:noFill/>
        </p:spPr>
        <p:txBody>
          <a:bodyPr wrap="square" rtlCol="0">
            <a:spAutoFit/>
          </a:bodyPr>
          <a:lstStyle/>
          <a:p>
            <a:r>
              <a:rPr lang="en-US" sz="3200" dirty="0" smtClean="0"/>
              <a:t>-Family law can include issues of marriage (and divorce),</a:t>
            </a:r>
          </a:p>
          <a:p>
            <a:r>
              <a:rPr lang="en-US" sz="3200" dirty="0"/>
              <a:t>a</a:t>
            </a:r>
            <a:r>
              <a:rPr lang="en-US" sz="3200" dirty="0" smtClean="0"/>
              <a:t>dultery, parent-child related issues, and adoption</a:t>
            </a:r>
          </a:p>
          <a:p>
            <a:endParaRPr lang="en-US" sz="3200" dirty="0"/>
          </a:p>
          <a:p>
            <a:r>
              <a:rPr lang="en-US" sz="3200" dirty="0" smtClean="0"/>
              <a:t>-30 laws call for the death penalty, but many others specify mutilation of a body part (either body part of victim that was injured, or body part that was used in the offense)</a:t>
            </a:r>
          </a:p>
          <a:p>
            <a:r>
              <a:rPr lang="en-US" sz="2800" b="1" dirty="0" smtClean="0">
                <a:solidFill>
                  <a:srgbClr val="00B050"/>
                </a:solidFill>
                <a:latin typeface="Baskerville Old Face" panose="02020602080505020303" pitchFamily="18" charset="0"/>
              </a:rPr>
              <a:t>(This could be good “prior knowledge” information for your notes!)</a:t>
            </a:r>
            <a:endParaRPr lang="en-US" sz="2800" b="1" dirty="0">
              <a:solidFill>
                <a:srgbClr val="00B050"/>
              </a:solidFill>
              <a:latin typeface="Baskerville Old Face" panose="02020602080505020303" pitchFamily="18" charset="0"/>
            </a:endParaRPr>
          </a:p>
          <a:p>
            <a:r>
              <a:rPr lang="en-US" sz="3200" dirty="0" smtClean="0"/>
              <a:t> </a:t>
            </a:r>
            <a:endParaRPr lang="en-US" sz="3200" dirty="0"/>
          </a:p>
        </p:txBody>
      </p:sp>
    </p:spTree>
    <p:extLst>
      <p:ext uri="{BB962C8B-B14F-4D97-AF65-F5344CB8AC3E}">
        <p14:creationId xmlns:p14="http://schemas.microsoft.com/office/powerpoint/2010/main" val="420236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52147"/>
            <a:ext cx="10985500" cy="6383607"/>
          </a:xfrm>
          <a:prstGeom prst="rect">
            <a:avLst/>
          </a:prstGeom>
        </p:spPr>
        <p:txBody>
          <a:bodyPr wrap="square">
            <a:spAutoFit/>
          </a:bodyPr>
          <a:lstStyle/>
          <a:p>
            <a:pPr>
              <a:lnSpc>
                <a:spcPct val="107000"/>
              </a:lnSpc>
              <a:spcAft>
                <a:spcPts val="800"/>
              </a:spcAft>
            </a:pPr>
            <a:endParaRPr lang="en-US" b="1" u="sng"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Document </a:t>
            </a:r>
            <a:r>
              <a:rPr lang="en-US" b="1" u="sng" dirty="0">
                <a:latin typeface="Comic Sans MS" panose="030F0702030302020204" pitchFamily="66" charset="0"/>
                <a:ea typeface="Calibri" panose="020F0502020204030204" pitchFamily="34" charset="0"/>
                <a:cs typeface="Times New Roman" panose="02020603050405020304" pitchFamily="18" charset="0"/>
              </a:rPr>
              <a:t>(Letter &amp; Title)</a:t>
            </a:r>
            <a:r>
              <a:rPr lang="en-US" b="1" dirty="0">
                <a:latin typeface="Comic Sans MS" panose="030F0702030302020204" pitchFamily="66" charset="0"/>
                <a:ea typeface="Calibri" panose="020F0502020204030204" pitchFamily="34" charset="0"/>
                <a:cs typeface="Times New Roman" panose="02020603050405020304" pitchFamily="18" charset="0"/>
              </a:rPr>
              <a:t>:  Document </a:t>
            </a:r>
            <a:r>
              <a:rPr lang="en-US" b="1" dirty="0" smtClean="0">
                <a:latin typeface="Comic Sans MS" panose="030F0702030302020204" pitchFamily="66" charset="0"/>
                <a:ea typeface="Calibri" panose="020F0502020204030204" pitchFamily="34" charset="0"/>
                <a:cs typeface="Times New Roman" panose="02020603050405020304" pitchFamily="18" charset="0"/>
              </a:rPr>
              <a:t>C, Family Law</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u="sng" dirty="0">
                <a:latin typeface="Comic Sans MS" panose="030F0702030302020204" pitchFamily="66" charset="0"/>
                <a:ea typeface="Calibri" panose="020F0502020204030204" pitchFamily="34" charset="0"/>
                <a:cs typeface="Times New Roman" panose="02020603050405020304" pitchFamily="18" charset="0"/>
              </a:rPr>
              <a:t>Place &amp; Time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Babylonia, 1754 BCE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latin typeface="Comic Sans MS" panose="030F0702030302020204" pitchFamily="66" charset="0"/>
                <a:ea typeface="Times New Roman" panose="02020603050405020304" pitchFamily="18" charset="0"/>
              </a:rPr>
              <a:t>Prior Knowledge</a:t>
            </a:r>
            <a:r>
              <a:rPr lang="en-US" dirty="0" smtClean="0">
                <a:latin typeface="Comic Sans MS" panose="030F0702030302020204" pitchFamily="66" charset="0"/>
                <a:ea typeface="Times New Roman" panose="02020603050405020304" pitchFamily="18" charset="0"/>
              </a:rPr>
              <a:t>: </a:t>
            </a:r>
            <a:r>
              <a:rPr lang="en-US" sz="1600" b="1" dirty="0">
                <a:latin typeface="Comic Sans MS" panose="030F0702030302020204" pitchFamily="66" charset="0"/>
              </a:rPr>
              <a:t>30 laws call for the death penalty, but many others specify mutilation of a body part (either body part of victim that was injured, or body part that was used in the offense)</a:t>
            </a:r>
          </a:p>
          <a:p>
            <a:endParaRPr lang="en-US" sz="1600" dirty="0">
              <a:latin typeface="Times New Roman" panose="02020603050405020304" pitchFamily="18" charset="0"/>
              <a:ea typeface="Times New Roman" panose="02020603050405020304" pitchFamily="18" charset="0"/>
            </a:endParaRPr>
          </a:p>
          <a:p>
            <a:pPr>
              <a:lnSpc>
                <a:spcPct val="200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Audience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Hammurabi’s subjects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Reason (intent of 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To protect the weak, and prevent the strong from injuring the weak</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Main </a:t>
            </a:r>
            <a:r>
              <a:rPr lang="en-US" b="1" u="sng" dirty="0">
                <a:latin typeface="Comic Sans MS" panose="030F0702030302020204" pitchFamily="66" charset="0"/>
                <a:ea typeface="Calibri" panose="020F0502020204030204" pitchFamily="34" charset="0"/>
                <a:cs typeface="Times New Roman" panose="02020603050405020304" pitchFamily="18" charset="0"/>
              </a:rPr>
              <a:t>Idea (1-2 sentences)</a:t>
            </a:r>
            <a:r>
              <a:rPr lang="en-US" b="1" dirty="0">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latin typeface="Comic Sans MS" panose="030F0702030302020204" pitchFamily="66" charset="0"/>
                <a:ea typeface="Calibri" panose="020F0502020204030204" pitchFamily="34" charset="0"/>
                <a:cs typeface="Times New Roman" panose="02020603050405020304" pitchFamily="18" charset="0"/>
              </a:rPr>
              <a:t>Laws about family life protect “weaker” members of society, such as women who get sick and children. It also punishes those who disrupt family life through disrespect of parents and adultery.  </a:t>
            </a: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Significance (1-2 sentences</a:t>
            </a:r>
            <a:r>
              <a:rPr lang="en-US" b="1" u="sng" dirty="0" smtClean="0">
                <a:latin typeface="Comic Sans MS" panose="030F0702030302020204" pitchFamily="66" charset="0"/>
                <a:ea typeface="Calibri" panose="020F0502020204030204" pitchFamily="34" charset="0"/>
                <a:cs typeface="Times New Roman" panose="02020603050405020304" pitchFamily="18" charset="0"/>
              </a:rPr>
              <a:t>)</a:t>
            </a:r>
            <a:r>
              <a:rPr lang="en-US" b="1" dirty="0" smtClean="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 through his law code, is trying to protect the “weaker” members of society. He is also trying to prevent families from falling apart because of immoral behavior. </a:t>
            </a: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45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1536700"/>
            <a:ext cx="5619744" cy="646331"/>
          </a:xfrm>
          <a:prstGeom prst="rect">
            <a:avLst/>
          </a:prstGeom>
          <a:noFill/>
        </p:spPr>
        <p:txBody>
          <a:bodyPr wrap="none" rtlCol="0">
            <a:spAutoFit/>
          </a:bodyPr>
          <a:lstStyle/>
          <a:p>
            <a:r>
              <a:rPr lang="en-US" sz="3600" b="1" dirty="0" smtClean="0"/>
              <a:t>Document D: Property Law</a:t>
            </a:r>
            <a:endParaRPr lang="en-US" sz="3600" b="1" dirty="0"/>
          </a:p>
        </p:txBody>
      </p:sp>
      <p:sp>
        <p:nvSpPr>
          <p:cNvPr id="3" name="TextBox 2"/>
          <p:cNvSpPr txBox="1"/>
          <p:nvPr/>
        </p:nvSpPr>
        <p:spPr>
          <a:xfrm>
            <a:off x="1320800" y="2578100"/>
            <a:ext cx="9837559" cy="4247317"/>
          </a:xfrm>
          <a:prstGeom prst="rect">
            <a:avLst/>
          </a:prstGeom>
          <a:noFill/>
        </p:spPr>
        <p:txBody>
          <a:bodyPr wrap="square" rtlCol="0">
            <a:spAutoFit/>
          </a:bodyPr>
          <a:lstStyle/>
          <a:p>
            <a:r>
              <a:rPr lang="en-US" sz="2800" dirty="0" smtClean="0"/>
              <a:t>-Property law involves issues theft, general ownership of property, maintenance of irrigation systems</a:t>
            </a:r>
          </a:p>
          <a:p>
            <a:endParaRPr lang="en-US" dirty="0"/>
          </a:p>
          <a:p>
            <a:r>
              <a:rPr lang="en-US" dirty="0" smtClean="0"/>
              <a:t>-</a:t>
            </a:r>
            <a:r>
              <a:rPr lang="en-US" sz="2800" dirty="0" smtClean="0"/>
              <a:t>Most people who lived in the Babylonian Empire were farmers. </a:t>
            </a:r>
          </a:p>
          <a:p>
            <a:endParaRPr lang="en-US" sz="2800" dirty="0"/>
          </a:p>
          <a:p>
            <a:r>
              <a:rPr lang="en-US" sz="2800" dirty="0" smtClean="0"/>
              <a:t>-Law 23 is similar to Hebrew and Arabian law, which made the </a:t>
            </a:r>
          </a:p>
          <a:p>
            <a:r>
              <a:rPr lang="en-US" sz="2800" dirty="0" smtClean="0"/>
              <a:t>local community responsible for unsolved crime in the area. This </a:t>
            </a:r>
          </a:p>
          <a:p>
            <a:r>
              <a:rPr lang="en-US" sz="2800" dirty="0" smtClean="0"/>
              <a:t>shared responsibility gave everyone a stake in reducing crime. </a:t>
            </a:r>
          </a:p>
          <a:p>
            <a:r>
              <a:rPr lang="en-US" sz="2800" b="1" dirty="0">
                <a:solidFill>
                  <a:srgbClr val="00B050"/>
                </a:solidFill>
                <a:latin typeface="Baskerville Old Face" panose="02020602080505020303" pitchFamily="18" charset="0"/>
              </a:rPr>
              <a:t>(This could be good “prior knowledge” information for your notes!)</a:t>
            </a:r>
          </a:p>
          <a:p>
            <a:endParaRPr lang="en-US" sz="2800" dirty="0" smtClean="0"/>
          </a:p>
        </p:txBody>
      </p:sp>
    </p:spTree>
    <p:extLst>
      <p:ext uri="{BB962C8B-B14F-4D97-AF65-F5344CB8AC3E}">
        <p14:creationId xmlns:p14="http://schemas.microsoft.com/office/powerpoint/2010/main" val="191960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52147"/>
            <a:ext cx="10985500" cy="6425798"/>
          </a:xfrm>
          <a:prstGeom prst="rect">
            <a:avLst/>
          </a:prstGeom>
        </p:spPr>
        <p:txBody>
          <a:bodyPr wrap="square">
            <a:spAutoFit/>
          </a:bodyPr>
          <a:lstStyle/>
          <a:p>
            <a:pPr>
              <a:lnSpc>
                <a:spcPct val="107000"/>
              </a:lnSpc>
              <a:spcAft>
                <a:spcPts val="800"/>
              </a:spcAft>
            </a:pPr>
            <a:endParaRPr lang="en-US" b="1" u="sng"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Document </a:t>
            </a:r>
            <a:r>
              <a:rPr lang="en-US" b="1" u="sng" dirty="0">
                <a:latin typeface="Comic Sans MS" panose="030F0702030302020204" pitchFamily="66" charset="0"/>
                <a:ea typeface="Calibri" panose="020F0502020204030204" pitchFamily="34" charset="0"/>
                <a:cs typeface="Times New Roman" panose="02020603050405020304" pitchFamily="18" charset="0"/>
              </a:rPr>
              <a:t>(Letter &amp; Title)</a:t>
            </a:r>
            <a:r>
              <a:rPr lang="en-US" b="1" dirty="0">
                <a:latin typeface="Comic Sans MS" panose="030F0702030302020204" pitchFamily="66" charset="0"/>
                <a:ea typeface="Calibri" panose="020F0502020204030204" pitchFamily="34" charset="0"/>
                <a:cs typeface="Times New Roman" panose="02020603050405020304" pitchFamily="18" charset="0"/>
              </a:rPr>
              <a:t>:  Document D</a:t>
            </a:r>
            <a:r>
              <a:rPr lang="en-US" b="1" dirty="0" smtClean="0">
                <a:latin typeface="Comic Sans MS" panose="030F0702030302020204" pitchFamily="66" charset="0"/>
                <a:ea typeface="Calibri" panose="020F0502020204030204" pitchFamily="34" charset="0"/>
                <a:cs typeface="Times New Roman" panose="02020603050405020304" pitchFamily="18" charset="0"/>
              </a:rPr>
              <a:t>, Property Law</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u="sng" dirty="0">
                <a:latin typeface="Comic Sans MS" panose="030F0702030302020204" pitchFamily="66" charset="0"/>
                <a:ea typeface="Calibri" panose="020F0502020204030204" pitchFamily="34" charset="0"/>
                <a:cs typeface="Times New Roman" panose="02020603050405020304" pitchFamily="18" charset="0"/>
              </a:rPr>
              <a:t>Place &amp; Time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Babylonia, 1754 BCE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b="1" u="sng" dirty="0" smtClean="0">
              <a:latin typeface="Comic Sans MS" panose="030F0702030302020204" pitchFamily="66" charset="0"/>
              <a:ea typeface="Times New Roman" panose="02020603050405020304" pitchFamily="18" charset="0"/>
            </a:endParaRPr>
          </a:p>
          <a:p>
            <a:r>
              <a:rPr lang="en-US" b="1" u="sng" dirty="0" smtClean="0">
                <a:latin typeface="Comic Sans MS" panose="030F0702030302020204" pitchFamily="66" charset="0"/>
                <a:ea typeface="Times New Roman" panose="02020603050405020304" pitchFamily="18" charset="0"/>
              </a:rPr>
              <a:t>Prior Knowledge</a:t>
            </a:r>
            <a:r>
              <a:rPr lang="en-US" dirty="0" smtClean="0">
                <a:latin typeface="Comic Sans MS" panose="030F0702030302020204" pitchFamily="66" charset="0"/>
                <a:ea typeface="Times New Roman" panose="02020603050405020304" pitchFamily="18" charset="0"/>
              </a:rPr>
              <a:t>: </a:t>
            </a:r>
            <a:r>
              <a:rPr lang="en-US" b="1" dirty="0" smtClean="0">
                <a:latin typeface="Comic Sans MS" panose="030F0702030302020204" pitchFamily="66" charset="0"/>
              </a:rPr>
              <a:t>Law </a:t>
            </a:r>
            <a:r>
              <a:rPr lang="en-US" b="1" dirty="0">
                <a:latin typeface="Comic Sans MS" panose="030F0702030302020204" pitchFamily="66" charset="0"/>
              </a:rPr>
              <a:t>23 is similar to Hebrew and Arabian law, which made the </a:t>
            </a:r>
          </a:p>
          <a:p>
            <a:r>
              <a:rPr lang="en-US" b="1" dirty="0">
                <a:latin typeface="Comic Sans MS" panose="030F0702030302020204" pitchFamily="66" charset="0"/>
              </a:rPr>
              <a:t>local community responsible for unsolved crime in the area. This </a:t>
            </a:r>
          </a:p>
          <a:p>
            <a:r>
              <a:rPr lang="en-US" b="1" dirty="0">
                <a:latin typeface="Comic Sans MS" panose="030F0702030302020204" pitchFamily="66" charset="0"/>
              </a:rPr>
              <a:t>shared responsibility gave everyone a stake in reducing crime. </a:t>
            </a:r>
          </a:p>
          <a:p>
            <a:r>
              <a:rPr lang="en-US" dirty="0" smtClean="0">
                <a:latin typeface="Comic Sans MS" panose="030F0702030302020204" pitchFamily="66"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u="sng" dirty="0" smtClean="0">
                <a:latin typeface="Comic Sans MS" panose="030F0702030302020204" pitchFamily="66" charset="0"/>
                <a:ea typeface="Calibri" panose="020F0502020204030204" pitchFamily="34" charset="0"/>
                <a:cs typeface="Times New Roman" panose="02020603050405020304" pitchFamily="18" charset="0"/>
              </a:rPr>
              <a:t>Audience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Hammurabi’s subjects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u="sng"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Reason </a:t>
            </a:r>
            <a:r>
              <a:rPr lang="en-US" b="1" u="sng" dirty="0">
                <a:latin typeface="Comic Sans MS" panose="030F0702030302020204" pitchFamily="66" charset="0"/>
                <a:ea typeface="Calibri" panose="020F0502020204030204" pitchFamily="34" charset="0"/>
                <a:cs typeface="Times New Roman" panose="02020603050405020304" pitchFamily="18" charset="0"/>
              </a:rPr>
              <a:t>(intent of 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To protect the </a:t>
            </a:r>
            <a:r>
              <a:rPr lang="en-US" b="1" dirty="0" smtClean="0">
                <a:latin typeface="Comic Sans MS" panose="030F0702030302020204" pitchFamily="66" charset="0"/>
                <a:ea typeface="Calibri" panose="020F0502020204030204" pitchFamily="34" charset="0"/>
                <a:cs typeface="Times New Roman" panose="02020603050405020304" pitchFamily="18" charset="0"/>
              </a:rPr>
              <a:t>property of the subjects of Babylonia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Main Idea (1-2 sentences)</a:t>
            </a:r>
            <a:r>
              <a:rPr lang="en-US" b="1" dirty="0">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latin typeface="Comic Sans MS" panose="030F0702030302020204" pitchFamily="66" charset="0"/>
                <a:ea typeface="Calibri" panose="020F0502020204030204" pitchFamily="34" charset="0"/>
                <a:cs typeface="Times New Roman" panose="02020603050405020304" pitchFamily="18" charset="0"/>
              </a:rPr>
              <a:t>Laws about property protect Hammurabi’s subjects from financial ruin. They also make it so that a person’s negligence is punishable. </a:t>
            </a: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Significance </a:t>
            </a:r>
            <a:r>
              <a:rPr lang="en-US" b="1" u="sng" dirty="0">
                <a:latin typeface="Comic Sans MS" panose="030F0702030302020204" pitchFamily="66" charset="0"/>
                <a:ea typeface="Calibri" panose="020F0502020204030204" pitchFamily="34" charset="0"/>
                <a:cs typeface="Times New Roman" panose="02020603050405020304" pitchFamily="18" charset="0"/>
              </a:rPr>
              <a:t>(1-2 sentences</a:t>
            </a:r>
            <a:r>
              <a:rPr lang="en-US" b="1" u="sng" dirty="0" smtClean="0">
                <a:latin typeface="Comic Sans MS" panose="030F0702030302020204" pitchFamily="66" charset="0"/>
                <a:ea typeface="Calibri" panose="020F0502020204030204" pitchFamily="34" charset="0"/>
                <a:cs typeface="Times New Roman" panose="02020603050405020304" pitchFamily="18" charset="0"/>
              </a:rPr>
              <a:t>)</a:t>
            </a:r>
            <a:r>
              <a:rPr lang="en-US" b="1" dirty="0" smtClean="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 through his law code, is trying to protect </a:t>
            </a:r>
            <a:r>
              <a:rPr lang="en-US" b="1" dirty="0" smtClean="0">
                <a:latin typeface="Comic Sans MS" panose="030F0702030302020204" pitchFamily="66" charset="0"/>
                <a:ea typeface="Calibri" panose="020F0502020204030204" pitchFamily="34" charset="0"/>
                <a:cs typeface="Times New Roman" panose="02020603050405020304" pitchFamily="18" charset="0"/>
              </a:rPr>
              <a:t>the property of people in his kingdom. The laws come before any type of formal insurance. </a:t>
            </a: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693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700" y="1143000"/>
            <a:ext cx="7574805" cy="677108"/>
          </a:xfrm>
          <a:prstGeom prst="rect">
            <a:avLst/>
          </a:prstGeom>
          <a:noFill/>
        </p:spPr>
        <p:txBody>
          <a:bodyPr wrap="square" rtlCol="0">
            <a:spAutoFit/>
          </a:bodyPr>
          <a:lstStyle/>
          <a:p>
            <a:r>
              <a:rPr lang="en-US" sz="3800" b="1" dirty="0" smtClean="0"/>
              <a:t>Document E: Personal Injury Law</a:t>
            </a:r>
            <a:endParaRPr lang="en-US" sz="3800" b="1" dirty="0"/>
          </a:p>
        </p:txBody>
      </p:sp>
      <p:sp>
        <p:nvSpPr>
          <p:cNvPr id="3" name="TextBox 2"/>
          <p:cNvSpPr txBox="1"/>
          <p:nvPr/>
        </p:nvSpPr>
        <p:spPr>
          <a:xfrm>
            <a:off x="1143000" y="1820108"/>
            <a:ext cx="9575730" cy="4524315"/>
          </a:xfrm>
          <a:prstGeom prst="rect">
            <a:avLst/>
          </a:prstGeom>
          <a:noFill/>
        </p:spPr>
        <p:txBody>
          <a:bodyPr wrap="square" rtlCol="0">
            <a:spAutoFit/>
          </a:bodyPr>
          <a:lstStyle/>
          <a:p>
            <a:r>
              <a:rPr lang="en-US" sz="3200" dirty="0" smtClean="0"/>
              <a:t>-Personal Injury law deals with both intentional and unintentional injury</a:t>
            </a:r>
          </a:p>
          <a:p>
            <a:endParaRPr lang="en-US" sz="3200" dirty="0"/>
          </a:p>
          <a:p>
            <a:r>
              <a:rPr lang="en-US" sz="3200" dirty="0" smtClean="0"/>
              <a:t>-Social class impacted the types of punishments that a person would receive  </a:t>
            </a:r>
            <a:r>
              <a:rPr lang="en-US" sz="3200" b="1" dirty="0">
                <a:solidFill>
                  <a:srgbClr val="00B050"/>
                </a:solidFill>
                <a:latin typeface="Baskerville Old Face" panose="02020602080505020303" pitchFamily="18" charset="0"/>
              </a:rPr>
              <a:t>(This could be good “prior knowledge” information for your notes</a:t>
            </a:r>
            <a:r>
              <a:rPr lang="en-US" sz="3200" b="1" dirty="0" smtClean="0">
                <a:solidFill>
                  <a:srgbClr val="00B050"/>
                </a:solidFill>
                <a:latin typeface="Baskerville Old Face" panose="02020602080505020303" pitchFamily="18" charset="0"/>
              </a:rPr>
              <a:t>!)</a:t>
            </a:r>
            <a:r>
              <a:rPr lang="en-US" sz="3200" dirty="0" smtClean="0"/>
              <a:t> </a:t>
            </a:r>
          </a:p>
          <a:p>
            <a:endParaRPr lang="en-US" sz="3200" dirty="0"/>
          </a:p>
          <a:p>
            <a:r>
              <a:rPr lang="en-US" sz="3200" dirty="0" smtClean="0"/>
              <a:t>-Can laws that have different consequences based on </a:t>
            </a:r>
          </a:p>
          <a:p>
            <a:r>
              <a:rPr lang="en-US" sz="3200" dirty="0" smtClean="0"/>
              <a:t>one’s social class really be considered “just”?</a:t>
            </a:r>
            <a:endParaRPr lang="en-US" sz="3200" dirty="0"/>
          </a:p>
        </p:txBody>
      </p:sp>
    </p:spTree>
    <p:extLst>
      <p:ext uri="{BB962C8B-B14F-4D97-AF65-F5344CB8AC3E}">
        <p14:creationId xmlns:p14="http://schemas.microsoft.com/office/powerpoint/2010/main" val="2867217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 Process</a:t>
            </a:r>
            <a:endParaRPr lang="en-US" dirty="0"/>
          </a:p>
        </p:txBody>
      </p:sp>
      <p:sp>
        <p:nvSpPr>
          <p:cNvPr id="3" name="TextBox 2"/>
          <p:cNvSpPr txBox="1"/>
          <p:nvPr/>
        </p:nvSpPr>
        <p:spPr>
          <a:xfrm>
            <a:off x="1409700" y="2590800"/>
            <a:ext cx="8623300" cy="3785652"/>
          </a:xfrm>
          <a:prstGeom prst="rect">
            <a:avLst/>
          </a:prstGeom>
          <a:noFill/>
        </p:spPr>
        <p:txBody>
          <a:bodyPr wrap="square" rtlCol="0">
            <a:spAutoFit/>
          </a:bodyPr>
          <a:lstStyle/>
          <a:p>
            <a:pPr marL="342900" indent="-342900">
              <a:buAutoNum type="arabicPeriod"/>
            </a:pPr>
            <a:r>
              <a:rPr lang="en-US" sz="2400" dirty="0" smtClean="0"/>
              <a:t>Background Essay &amp; Document Analysis (Monday 11/4-Thursday 11/7)</a:t>
            </a:r>
          </a:p>
          <a:p>
            <a:pPr marL="342900" indent="-342900">
              <a:buAutoNum type="arabicPeriod"/>
            </a:pPr>
            <a:endParaRPr lang="en-US" sz="2400" dirty="0"/>
          </a:p>
          <a:p>
            <a:pPr marL="342900" indent="-342900">
              <a:buAutoNum type="arabicPeriod"/>
            </a:pPr>
            <a:r>
              <a:rPr lang="en-US" sz="2400" dirty="0" smtClean="0"/>
              <a:t>Debate Preparation (Friday 11/8-Tuesday 11/12)</a:t>
            </a:r>
          </a:p>
          <a:p>
            <a:pPr marL="342900" indent="-342900">
              <a:buAutoNum type="arabicPeriod"/>
            </a:pPr>
            <a:endParaRPr lang="en-US" sz="2400" dirty="0"/>
          </a:p>
          <a:p>
            <a:pPr marL="342900" indent="-342900">
              <a:buAutoNum type="arabicPeriod"/>
            </a:pPr>
            <a:r>
              <a:rPr lang="en-US" sz="2400" dirty="0" smtClean="0"/>
              <a:t>Debate (Wednesday,  11/13)</a:t>
            </a:r>
          </a:p>
          <a:p>
            <a:pPr marL="342900" indent="-342900">
              <a:buAutoNum type="arabicPeriod"/>
            </a:pPr>
            <a:endParaRPr lang="en-US" sz="2400" dirty="0"/>
          </a:p>
          <a:p>
            <a:pPr marL="342900" indent="-342900">
              <a:buAutoNum type="arabicPeriod"/>
            </a:pPr>
            <a:r>
              <a:rPr lang="en-US" sz="2400" dirty="0" smtClean="0"/>
              <a:t>Writing Process Overview (Thursday, 11/14)</a:t>
            </a:r>
          </a:p>
          <a:p>
            <a:pPr marL="342900" indent="-342900">
              <a:buAutoNum type="arabicPeriod"/>
            </a:pPr>
            <a:endParaRPr lang="en-US" sz="2400" dirty="0"/>
          </a:p>
          <a:p>
            <a:pPr marL="342900" indent="-342900">
              <a:buAutoNum type="arabicPeriod"/>
            </a:pPr>
            <a:r>
              <a:rPr lang="en-US" sz="2400" dirty="0" smtClean="0"/>
              <a:t>DBQ Writing (Friday, 11/15, Monday 11/18, &amp; Tuesday 11/19)</a:t>
            </a:r>
            <a:endParaRPr lang="en-US" sz="2400" dirty="0"/>
          </a:p>
        </p:txBody>
      </p:sp>
    </p:spTree>
    <p:extLst>
      <p:ext uri="{BB962C8B-B14F-4D97-AF65-F5344CB8AC3E}">
        <p14:creationId xmlns:p14="http://schemas.microsoft.com/office/powerpoint/2010/main" val="251885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52147"/>
            <a:ext cx="10985500" cy="5891165"/>
          </a:xfrm>
          <a:prstGeom prst="rect">
            <a:avLst/>
          </a:prstGeom>
        </p:spPr>
        <p:txBody>
          <a:bodyPr wrap="square">
            <a:spAutoFit/>
          </a:bodyPr>
          <a:lstStyle/>
          <a:p>
            <a:pPr>
              <a:lnSpc>
                <a:spcPct val="107000"/>
              </a:lnSpc>
              <a:spcAft>
                <a:spcPts val="800"/>
              </a:spcAft>
            </a:pPr>
            <a:endParaRPr lang="en-US" b="1" u="sng"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Document </a:t>
            </a:r>
            <a:r>
              <a:rPr lang="en-US" b="1" u="sng" dirty="0">
                <a:latin typeface="Comic Sans MS" panose="030F0702030302020204" pitchFamily="66" charset="0"/>
                <a:ea typeface="Calibri" panose="020F0502020204030204" pitchFamily="34" charset="0"/>
                <a:cs typeface="Times New Roman" panose="02020603050405020304" pitchFamily="18" charset="0"/>
              </a:rPr>
              <a:t>(Letter &amp; Title)</a:t>
            </a:r>
            <a:r>
              <a:rPr lang="en-US" b="1" dirty="0">
                <a:latin typeface="Comic Sans MS" panose="030F0702030302020204" pitchFamily="66" charset="0"/>
                <a:ea typeface="Calibri" panose="020F0502020204030204" pitchFamily="34" charset="0"/>
                <a:cs typeface="Times New Roman" panose="02020603050405020304" pitchFamily="18" charset="0"/>
              </a:rPr>
              <a:t>:  Document E</a:t>
            </a:r>
            <a:r>
              <a:rPr lang="en-US" b="1" dirty="0" smtClean="0">
                <a:latin typeface="Comic Sans MS" panose="030F0702030302020204" pitchFamily="66" charset="0"/>
                <a:ea typeface="Calibri" panose="020F0502020204030204" pitchFamily="34" charset="0"/>
                <a:cs typeface="Times New Roman" panose="02020603050405020304" pitchFamily="18" charset="0"/>
              </a:rPr>
              <a:t>, Personal Injury Law</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u="sng" dirty="0">
                <a:latin typeface="Comic Sans MS" panose="030F0702030302020204" pitchFamily="66" charset="0"/>
                <a:ea typeface="Calibri" panose="020F0502020204030204" pitchFamily="34" charset="0"/>
                <a:cs typeface="Times New Roman" panose="02020603050405020304" pitchFamily="18" charset="0"/>
              </a:rPr>
              <a:t>Place &amp; Time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Babylonia, 1754 BCE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latin typeface="Comic Sans MS" panose="030F0702030302020204" pitchFamily="66" charset="0"/>
                <a:ea typeface="Times New Roman" panose="02020603050405020304" pitchFamily="18" charset="0"/>
              </a:rPr>
              <a:t>Prior Knowledge</a:t>
            </a:r>
            <a:r>
              <a:rPr lang="en-US" dirty="0" smtClean="0">
                <a:latin typeface="Comic Sans MS" panose="030F0702030302020204" pitchFamily="66" charset="0"/>
                <a:ea typeface="Times New Roman" panose="02020603050405020304" pitchFamily="18" charset="0"/>
              </a:rPr>
              <a:t>:</a:t>
            </a:r>
            <a:r>
              <a:rPr lang="en-US" sz="1600" dirty="0"/>
              <a:t> </a:t>
            </a:r>
            <a:r>
              <a:rPr lang="en-US" sz="1600" b="1" dirty="0">
                <a:latin typeface="Comic Sans MS" panose="030F0702030302020204" pitchFamily="66" charset="0"/>
              </a:rPr>
              <a:t>Social class impacted the types of punishments that a person would receive</a:t>
            </a:r>
            <a:endParaRPr lang="en-US" sz="1600" b="1" dirty="0">
              <a:latin typeface="Comic Sans MS" panose="030F0702030302020204" pitchFamily="66" charset="0"/>
              <a:ea typeface="Times New Roman" panose="02020603050405020304" pitchFamily="18" charset="0"/>
            </a:endParaRPr>
          </a:p>
          <a:p>
            <a:pPr>
              <a:lnSpc>
                <a:spcPct val="200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Audience</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Hammurabi’s subjects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Reason (intent of author)</a:t>
            </a: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To protect </a:t>
            </a:r>
            <a:r>
              <a:rPr lang="en-US" b="1" dirty="0" smtClean="0">
                <a:latin typeface="Comic Sans MS" panose="030F0702030302020204" pitchFamily="66" charset="0"/>
                <a:ea typeface="Calibri" panose="020F0502020204030204" pitchFamily="34" charset="0"/>
                <a:cs typeface="Times New Roman" panose="02020603050405020304" pitchFamily="18" charset="0"/>
              </a:rPr>
              <a:t>people from personal injury, both intentional and unintentional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smtClean="0">
                <a:latin typeface="Comic Sans MS" panose="030F0702030302020204" pitchFamily="66" charset="0"/>
                <a:ea typeface="Calibri" panose="020F0502020204030204" pitchFamily="34" charset="0"/>
                <a:cs typeface="Times New Roman" panose="02020603050405020304" pitchFamily="18" charset="0"/>
              </a:rPr>
              <a:t>Main </a:t>
            </a:r>
            <a:r>
              <a:rPr lang="en-US" b="1" u="sng" dirty="0">
                <a:latin typeface="Comic Sans MS" panose="030F0702030302020204" pitchFamily="66" charset="0"/>
                <a:ea typeface="Calibri" panose="020F0502020204030204" pitchFamily="34" charset="0"/>
                <a:cs typeface="Times New Roman" panose="02020603050405020304" pitchFamily="18" charset="0"/>
              </a:rPr>
              <a:t>Idea (1-2 sentences)</a:t>
            </a:r>
            <a:r>
              <a:rPr lang="en-US" b="1" dirty="0">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latin typeface="Comic Sans MS" panose="030F0702030302020204" pitchFamily="66" charset="0"/>
                <a:ea typeface="Calibri" panose="020F0502020204030204" pitchFamily="34" charset="0"/>
                <a:cs typeface="Times New Roman" panose="02020603050405020304" pitchFamily="18" charset="0"/>
              </a:rPr>
              <a:t>If someone suffers an injury, the code of laws provides a punishment as close to equal as that injury. The penalties, however, vary depending on the social class of the victim. </a:t>
            </a:r>
          </a:p>
          <a:p>
            <a:pPr>
              <a:lnSpc>
                <a:spcPct val="107000"/>
              </a:lnSpc>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omic Sans MS" panose="030F0702030302020204" pitchFamily="66" charset="0"/>
                <a:ea typeface="Calibri" panose="020F0502020204030204" pitchFamily="34" charset="0"/>
                <a:cs typeface="Times New Roman" panose="02020603050405020304" pitchFamily="18" charset="0"/>
              </a:rPr>
              <a:t>Significance (1-2 sentences</a:t>
            </a:r>
            <a:r>
              <a:rPr lang="en-US" b="1" u="sng" dirty="0" smtClean="0">
                <a:latin typeface="Comic Sans MS" panose="030F0702030302020204" pitchFamily="66" charset="0"/>
                <a:ea typeface="Calibri" panose="020F0502020204030204" pitchFamily="34" charset="0"/>
                <a:cs typeface="Times New Roman" panose="02020603050405020304" pitchFamily="18" charset="0"/>
              </a:rPr>
              <a:t>)</a:t>
            </a:r>
            <a:r>
              <a:rPr lang="en-US" b="1" dirty="0" smtClean="0">
                <a:latin typeface="Comic Sans MS" panose="030F0702030302020204" pitchFamily="66" charset="0"/>
                <a:ea typeface="Calibri" panose="020F0502020204030204" pitchFamily="34" charset="0"/>
                <a:cs typeface="Times New Roman" panose="02020603050405020304" pitchFamily="18" charset="0"/>
              </a:rPr>
              <a:t>: </a:t>
            </a:r>
            <a:r>
              <a:rPr lang="en-US" b="1" dirty="0">
                <a:latin typeface="Comic Sans MS" panose="030F0702030302020204" pitchFamily="66" charset="0"/>
                <a:ea typeface="Calibri" panose="020F0502020204030204" pitchFamily="34" charset="0"/>
                <a:cs typeface="Times New Roman" panose="02020603050405020304" pitchFamily="18" charset="0"/>
              </a:rPr>
              <a:t>Hammurabi, through his law code, is trying to protect </a:t>
            </a:r>
            <a:r>
              <a:rPr lang="en-US" b="1" dirty="0" smtClean="0">
                <a:latin typeface="Comic Sans MS" panose="030F0702030302020204" pitchFamily="66" charset="0"/>
                <a:ea typeface="Calibri" panose="020F0502020204030204" pitchFamily="34" charset="0"/>
                <a:cs typeface="Times New Roman" panose="02020603050405020304" pitchFamily="18" charset="0"/>
              </a:rPr>
              <a:t>people in his kingdom from physical harm. </a:t>
            </a: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490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(Fair)               Unjust (Unfair)</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5677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(Fair)               Unjust (Unfair)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Property laws</a:t>
            </a:r>
          </a:p>
          <a:p>
            <a:r>
              <a:rPr lang="en-US" dirty="0" smtClean="0"/>
              <a:t>Ancient form of insurance</a:t>
            </a:r>
          </a:p>
          <a:p>
            <a:r>
              <a:rPr lang="en-US" dirty="0" smtClean="0"/>
              <a:t>Family Laws</a:t>
            </a:r>
          </a:p>
          <a:p>
            <a:r>
              <a:rPr lang="en-US" dirty="0" smtClean="0"/>
              <a:t>Women were protected</a:t>
            </a:r>
          </a:p>
          <a:p>
            <a:r>
              <a:rPr lang="en-US" dirty="0" smtClean="0"/>
              <a:t>Personal Injury Law</a:t>
            </a:r>
          </a:p>
          <a:p>
            <a:r>
              <a:rPr lang="en-US" dirty="0" smtClean="0"/>
              <a:t>Equivalent Retaliation</a:t>
            </a:r>
          </a:p>
          <a:p>
            <a:r>
              <a:rPr lang="en-US" dirty="0" smtClean="0"/>
              <a:t>Farmers were protected</a:t>
            </a:r>
          </a:p>
          <a:p>
            <a:r>
              <a:rPr lang="en-US" dirty="0" smtClean="0"/>
              <a:t>Laws came from Shamash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Social classes treated differently</a:t>
            </a:r>
          </a:p>
          <a:p>
            <a:r>
              <a:rPr lang="en-US" dirty="0" smtClean="0"/>
              <a:t>Women treated unfairly</a:t>
            </a:r>
          </a:p>
          <a:p>
            <a:r>
              <a:rPr lang="en-US" dirty="0" smtClean="0"/>
              <a:t>Property laws unfair</a:t>
            </a:r>
          </a:p>
          <a:p>
            <a:r>
              <a:rPr lang="en-US" dirty="0" smtClean="0"/>
              <a:t>Unintentional injuries punished the same as intentional</a:t>
            </a:r>
          </a:p>
          <a:p>
            <a:r>
              <a:rPr lang="en-US" dirty="0" smtClean="0"/>
              <a:t>Penalties too harsh</a:t>
            </a:r>
          </a:p>
          <a:p>
            <a:r>
              <a:rPr lang="en-US" dirty="0" smtClean="0"/>
              <a:t>Slaves treated as property, not humans</a:t>
            </a:r>
          </a:p>
        </p:txBody>
      </p:sp>
    </p:spTree>
    <p:extLst>
      <p:ext uri="{BB962C8B-B14F-4D97-AF65-F5344CB8AC3E}">
        <p14:creationId xmlns:p14="http://schemas.microsoft.com/office/powerpoint/2010/main" val="171535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0900" y="-491198"/>
            <a:ext cx="10198100" cy="6624378"/>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en-US" b="1"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u="sng" dirty="0" smtClean="0">
                <a:latin typeface="Calibri" panose="020F0502020204030204" pitchFamily="34" charset="0"/>
                <a:ea typeface="Calibri" panose="020F0502020204030204" pitchFamily="34" charset="0"/>
                <a:cs typeface="Times New Roman" panose="02020603050405020304" pitchFamily="18" charset="0"/>
              </a:rPr>
              <a:t>Reason </a:t>
            </a:r>
            <a:r>
              <a:rPr lang="en-US" b="1" u="sng"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Evidence that goes with reason #1:  (</a:t>
            </a:r>
            <a:r>
              <a:rPr lang="en-US" b="1">
                <a:latin typeface="Calibri" panose="020F0502020204030204" pitchFamily="34" charset="0"/>
                <a:ea typeface="Calibri" panose="020F0502020204030204" pitchFamily="34" charset="0"/>
                <a:cs typeface="Times New Roman" panose="02020603050405020304" pitchFamily="18" charset="0"/>
              </a:rPr>
              <a:t>cite </a:t>
            </a:r>
            <a:r>
              <a:rPr lang="en-US" b="1" smtClean="0">
                <a:latin typeface="Calibri" panose="020F0502020204030204" pitchFamily="34" charset="0"/>
                <a:ea typeface="Calibri" panose="020F0502020204030204" pitchFamily="34" charset="0"/>
                <a:cs typeface="Times New Roman" panose="02020603050405020304" pitchFamily="18" charset="0"/>
              </a:rPr>
              <a:t>2 specific </a:t>
            </a:r>
            <a:r>
              <a:rPr lang="en-US" b="1" dirty="0">
                <a:latin typeface="Calibri" panose="020F0502020204030204" pitchFamily="34" charset="0"/>
                <a:ea typeface="Calibri" panose="020F0502020204030204" pitchFamily="34" charset="0"/>
                <a:cs typeface="Times New Roman" panose="02020603050405020304" pitchFamily="18" charset="0"/>
              </a:rPr>
              <a:t>laws 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Connect to claim (why is this law fair/unfair)?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p>
          <a:p>
            <a:r>
              <a:rPr lang="en-US"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a:t>
            </a:r>
            <a:endParaRPr lang="en-US" dirty="0"/>
          </a:p>
        </p:txBody>
      </p:sp>
    </p:spTree>
    <p:extLst>
      <p:ext uri="{BB962C8B-B14F-4D97-AF65-F5344CB8AC3E}">
        <p14:creationId xmlns:p14="http://schemas.microsoft.com/office/powerpoint/2010/main" val="374358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 Process</a:t>
            </a:r>
            <a:endParaRPr lang="en-US" dirty="0"/>
          </a:p>
        </p:txBody>
      </p:sp>
      <p:sp>
        <p:nvSpPr>
          <p:cNvPr id="3" name="TextBox 2"/>
          <p:cNvSpPr txBox="1"/>
          <p:nvPr/>
        </p:nvSpPr>
        <p:spPr>
          <a:xfrm>
            <a:off x="1409700" y="2590800"/>
            <a:ext cx="8623300" cy="3785652"/>
          </a:xfrm>
          <a:prstGeom prst="rect">
            <a:avLst/>
          </a:prstGeom>
          <a:noFill/>
        </p:spPr>
        <p:txBody>
          <a:bodyPr wrap="square" rtlCol="0">
            <a:spAutoFit/>
          </a:bodyPr>
          <a:lstStyle/>
          <a:p>
            <a:pPr marL="342900" indent="-342900">
              <a:buAutoNum type="arabicPeriod"/>
            </a:pPr>
            <a:r>
              <a:rPr lang="en-US" sz="2400" dirty="0" smtClean="0"/>
              <a:t>Background Essay &amp; Document Analysis (Monday 11/4-Thursday 11/7)</a:t>
            </a:r>
          </a:p>
          <a:p>
            <a:pPr marL="342900" indent="-342900">
              <a:buAutoNum type="arabicPeriod"/>
            </a:pPr>
            <a:endParaRPr lang="en-US" sz="2400" dirty="0"/>
          </a:p>
          <a:p>
            <a:pPr marL="342900" indent="-342900">
              <a:buAutoNum type="arabicPeriod"/>
            </a:pPr>
            <a:r>
              <a:rPr lang="en-US" sz="2400" dirty="0" smtClean="0"/>
              <a:t>Debate Preparation (Friday 11/8-Tuesday 11/12)</a:t>
            </a:r>
          </a:p>
          <a:p>
            <a:pPr marL="342900" indent="-342900">
              <a:buAutoNum type="arabicPeriod"/>
            </a:pPr>
            <a:endParaRPr lang="en-US" sz="2400" dirty="0"/>
          </a:p>
          <a:p>
            <a:pPr marL="342900" indent="-342900">
              <a:buAutoNum type="arabicPeriod"/>
            </a:pPr>
            <a:r>
              <a:rPr lang="en-US" sz="2400" dirty="0" smtClean="0"/>
              <a:t>Debate (Wednesday,  11/13)</a:t>
            </a:r>
          </a:p>
          <a:p>
            <a:pPr marL="342900" indent="-342900">
              <a:buAutoNum type="arabicPeriod"/>
            </a:pPr>
            <a:endParaRPr lang="en-US" sz="2400" dirty="0"/>
          </a:p>
          <a:p>
            <a:pPr marL="342900" indent="-342900">
              <a:buAutoNum type="arabicPeriod"/>
            </a:pPr>
            <a:r>
              <a:rPr lang="en-US" sz="2400" dirty="0" smtClean="0"/>
              <a:t>Writing Process Overview (Thursday, 11/14)</a:t>
            </a:r>
          </a:p>
          <a:p>
            <a:pPr marL="342900" indent="-342900">
              <a:buAutoNum type="arabicPeriod"/>
            </a:pPr>
            <a:endParaRPr lang="en-US" sz="2400" dirty="0"/>
          </a:p>
          <a:p>
            <a:pPr marL="342900" indent="-342900">
              <a:buAutoNum type="arabicPeriod"/>
            </a:pPr>
            <a:r>
              <a:rPr lang="en-US" sz="2400" dirty="0" smtClean="0"/>
              <a:t>DBQ Writing (Friday, 11/15, Monday 11/18, &amp; Tuesday 11/19)</a:t>
            </a:r>
            <a:endParaRPr lang="en-US" sz="2400" dirty="0"/>
          </a:p>
        </p:txBody>
      </p:sp>
    </p:spTree>
    <p:extLst>
      <p:ext uri="{BB962C8B-B14F-4D97-AF65-F5344CB8AC3E}">
        <p14:creationId xmlns:p14="http://schemas.microsoft.com/office/powerpoint/2010/main" val="3112663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0"/>
            <a:ext cx="5028504" cy="67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csac.org/invited-essay/images/essa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575" y="5996018"/>
            <a:ext cx="771858"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833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1" t="13709" r="18435"/>
          <a:stretch/>
        </p:blipFill>
        <p:spPr bwMode="auto">
          <a:xfrm>
            <a:off x="5747658" y="794657"/>
            <a:ext cx="4920343" cy="608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747657" y="685800"/>
            <a:ext cx="2797628" cy="1524000"/>
          </a:xfrm>
          <a:prstGeom prst="roundRect">
            <a:avLst/>
          </a:prstGeom>
          <a:solidFill>
            <a:schemeClr val="accent6">
              <a:alpha val="2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2"/>
          <p:cNvSpPr/>
          <p:nvPr/>
        </p:nvSpPr>
        <p:spPr>
          <a:xfrm>
            <a:off x="3399706" y="1098829"/>
            <a:ext cx="2386424"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a:t>
            </a:r>
          </a:p>
        </p:txBody>
      </p:sp>
      <p:sp>
        <p:nvSpPr>
          <p:cNvPr id="5" name="Rounded Rectangle 4"/>
          <p:cNvSpPr/>
          <p:nvPr/>
        </p:nvSpPr>
        <p:spPr>
          <a:xfrm>
            <a:off x="5774871" y="6302828"/>
            <a:ext cx="3521529" cy="533400"/>
          </a:xfrm>
          <a:prstGeom prst="roundRect">
            <a:avLst/>
          </a:prstGeom>
          <a:solidFill>
            <a:schemeClr val="accent6">
              <a:alpha val="2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p:cNvSpPr/>
          <p:nvPr/>
        </p:nvSpPr>
        <p:spPr>
          <a:xfrm>
            <a:off x="3628838" y="6291080"/>
            <a:ext cx="2153155"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a:t>
            </a:r>
          </a:p>
        </p:txBody>
      </p:sp>
      <p:sp>
        <p:nvSpPr>
          <p:cNvPr id="4" name="Rounded Rectangle 3"/>
          <p:cNvSpPr/>
          <p:nvPr/>
        </p:nvSpPr>
        <p:spPr>
          <a:xfrm>
            <a:off x="5785120" y="2235487"/>
            <a:ext cx="4147457" cy="1371600"/>
          </a:xfrm>
          <a:prstGeom prst="roundRect">
            <a:avLst/>
          </a:prstGeom>
          <a:solidFill>
            <a:srgbClr val="00B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74871" y="3618835"/>
            <a:ext cx="4147457" cy="1295400"/>
          </a:xfrm>
          <a:prstGeom prst="roundRect">
            <a:avLst/>
          </a:prstGeom>
          <a:solidFill>
            <a:srgbClr val="00B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747658" y="5021368"/>
            <a:ext cx="4147457" cy="1219199"/>
          </a:xfrm>
          <a:prstGeom prst="roundRect">
            <a:avLst/>
          </a:prstGeom>
          <a:solidFill>
            <a:srgbClr val="00B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1195" y="3982134"/>
            <a:ext cx="3544304"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a:ln/>
                <a:solidFill>
                  <a:schemeClr val="accent3"/>
                </a:solidFill>
              </a:rPr>
              <a:t>Body Paragraphs</a:t>
            </a:r>
          </a:p>
        </p:txBody>
      </p:sp>
      <p:sp>
        <p:nvSpPr>
          <p:cNvPr id="11" name="TextBox 10"/>
          <p:cNvSpPr txBox="1"/>
          <p:nvPr/>
        </p:nvSpPr>
        <p:spPr>
          <a:xfrm>
            <a:off x="3254401" y="178284"/>
            <a:ext cx="6597597" cy="584775"/>
          </a:xfrm>
          <a:prstGeom prst="rect">
            <a:avLst/>
          </a:prstGeom>
          <a:noFill/>
        </p:spPr>
        <p:txBody>
          <a:bodyPr wrap="square" rtlCol="0">
            <a:spAutoFit/>
          </a:bodyPr>
          <a:lstStyle/>
          <a:p>
            <a:r>
              <a:rPr lang="en-US" sz="3200" b="1" dirty="0"/>
              <a:t>TITLE</a:t>
            </a:r>
            <a:r>
              <a:rPr lang="en-US" sz="3200" dirty="0"/>
              <a:t>: </a:t>
            </a:r>
            <a:r>
              <a:rPr lang="en-US" sz="3200" dirty="0" smtClean="0"/>
              <a:t>Was Hammurabi’s Code Just?</a:t>
            </a:r>
            <a:endParaRPr lang="en-US" sz="3200" dirty="0"/>
          </a:p>
        </p:txBody>
      </p:sp>
      <p:sp>
        <p:nvSpPr>
          <p:cNvPr id="12" name="4-Point Star 11"/>
          <p:cNvSpPr/>
          <p:nvPr/>
        </p:nvSpPr>
        <p:spPr>
          <a:xfrm>
            <a:off x="8262258" y="3200400"/>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6553200" y="4628465"/>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520542" y="5867400"/>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2051958" y="5181599"/>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50750" y="5150704"/>
            <a:ext cx="2868386" cy="830997"/>
          </a:xfrm>
          <a:prstGeom prst="rect">
            <a:avLst/>
          </a:prstGeom>
          <a:noFill/>
        </p:spPr>
        <p:txBody>
          <a:bodyPr wrap="square" rtlCol="0">
            <a:spAutoFit/>
          </a:bodyPr>
          <a:lstStyle/>
          <a:p>
            <a:r>
              <a:rPr lang="en-US" sz="1600" b="1" dirty="0"/>
              <a:t>ARGUMENT</a:t>
            </a:r>
            <a:r>
              <a:rPr lang="en-US" sz="1600" dirty="0"/>
              <a:t>: Explain how this reason </a:t>
            </a:r>
            <a:r>
              <a:rPr lang="en-US" sz="1600" dirty="0" smtClean="0"/>
              <a:t>shows that Code was just or unjust.</a:t>
            </a:r>
            <a:endParaRPr lang="en-US" sz="1600" dirty="0"/>
          </a:p>
        </p:txBody>
      </p:sp>
      <p:sp>
        <p:nvSpPr>
          <p:cNvPr id="17" name="TextBox 16"/>
          <p:cNvSpPr txBox="1"/>
          <p:nvPr/>
        </p:nvSpPr>
        <p:spPr>
          <a:xfrm>
            <a:off x="1752600" y="2467806"/>
            <a:ext cx="2639786" cy="830997"/>
          </a:xfrm>
          <a:prstGeom prst="rect">
            <a:avLst/>
          </a:prstGeom>
          <a:noFill/>
        </p:spPr>
        <p:txBody>
          <a:bodyPr wrap="square" rtlCol="0">
            <a:spAutoFit/>
          </a:bodyPr>
          <a:lstStyle/>
          <a:p>
            <a:r>
              <a:rPr lang="en-US" sz="1600" b="1" dirty="0"/>
              <a:t>BABY THESES</a:t>
            </a:r>
            <a:r>
              <a:rPr lang="en-US" sz="1600" dirty="0"/>
              <a:t>: Reasons </a:t>
            </a:r>
            <a:r>
              <a:rPr lang="en-US" sz="1600" dirty="0" smtClean="0"/>
              <a:t>why Hammurabi’s Code was just (fair) or unjust (unfair)</a:t>
            </a:r>
            <a:endParaRPr lang="en-US" sz="1600" dirty="0"/>
          </a:p>
        </p:txBody>
      </p:sp>
      <p:pic>
        <p:nvPicPr>
          <p:cNvPr id="18" name="Picture 2" descr="http://www.acsac.org/invited-essay/images/essa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179" y="5996018"/>
            <a:ext cx="771858"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542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grabbers/hooks</a:t>
            </a:r>
            <a:endParaRPr lang="en-US" dirty="0"/>
          </a:p>
        </p:txBody>
      </p:sp>
      <p:sp>
        <p:nvSpPr>
          <p:cNvPr id="3" name="Content Placeholder 2"/>
          <p:cNvSpPr>
            <a:spLocks noGrp="1"/>
          </p:cNvSpPr>
          <p:nvPr>
            <p:ph idx="1"/>
          </p:nvPr>
        </p:nvSpPr>
        <p:spPr/>
        <p:txBody>
          <a:bodyPr/>
          <a:lstStyle/>
          <a:p>
            <a:r>
              <a:rPr lang="en-US" b="1" dirty="0" smtClean="0"/>
              <a:t>Story/description hook</a:t>
            </a:r>
            <a:r>
              <a:rPr lang="en-US" dirty="0" smtClean="0"/>
              <a:t>:  Short story/episode that describes a scene in Babylonia where law code is being put to use.</a:t>
            </a:r>
          </a:p>
          <a:p>
            <a:r>
              <a:rPr lang="en-US" b="1" dirty="0" smtClean="0"/>
              <a:t>Fact/statistic hook</a:t>
            </a:r>
            <a:r>
              <a:rPr lang="en-US" dirty="0"/>
              <a:t>:  Example:  </a:t>
            </a:r>
            <a:r>
              <a:rPr lang="en-US" i="1" dirty="0"/>
              <a:t>Almost two-thirds of American adults at some point in their life lived in a home with at least one gun</a:t>
            </a:r>
            <a:r>
              <a:rPr lang="en-US" i="1" dirty="0" smtClean="0"/>
              <a:t>.</a:t>
            </a:r>
          </a:p>
          <a:p>
            <a:r>
              <a:rPr lang="en-US" b="1" dirty="0" smtClean="0"/>
              <a:t>Quotation hook</a:t>
            </a:r>
            <a:r>
              <a:rPr lang="en-US" dirty="0" smtClean="0"/>
              <a:t>:  Could be a quote from a famous person about justice.  Must go with your claim/thesis.  “An eye for an eye leaves the whole world blind”  Mahatma Gandhi</a:t>
            </a:r>
            <a:endParaRPr lang="en-US" dirty="0"/>
          </a:p>
        </p:txBody>
      </p:sp>
    </p:spTree>
    <p:extLst>
      <p:ext uri="{BB962C8B-B14F-4D97-AF65-F5344CB8AC3E}">
        <p14:creationId xmlns:p14="http://schemas.microsoft.com/office/powerpoint/2010/main" val="1840139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339F-ED7F-447D-B057-C6240FDB1276}"/>
              </a:ext>
            </a:extLst>
          </p:cNvPr>
          <p:cNvSpPr>
            <a:spLocks noGrp="1"/>
          </p:cNvSpPr>
          <p:nvPr>
            <p:ph type="title"/>
          </p:nvPr>
        </p:nvSpPr>
        <p:spPr/>
        <p:txBody>
          <a:bodyPr/>
          <a:lstStyle/>
          <a:p>
            <a:r>
              <a:rPr lang="en-US" smtClean="0"/>
              <a:t>Story/Description Hook</a:t>
            </a:r>
            <a:endParaRPr lang="en-US" dirty="0"/>
          </a:p>
        </p:txBody>
      </p:sp>
      <p:sp>
        <p:nvSpPr>
          <p:cNvPr id="3" name="Content Placeholder 2">
            <a:extLst>
              <a:ext uri="{FF2B5EF4-FFF2-40B4-BE49-F238E27FC236}">
                <a16:creationId xmlns:a16="http://schemas.microsoft.com/office/drawing/2014/main" id="{2CB047AD-60CF-4A5C-B7D0-2690B886BD42}"/>
              </a:ext>
            </a:extLst>
          </p:cNvPr>
          <p:cNvSpPr>
            <a:spLocks noGrp="1"/>
          </p:cNvSpPr>
          <p:nvPr>
            <p:ph idx="1"/>
          </p:nvPr>
        </p:nvSpPr>
        <p:spPr/>
        <p:txBody>
          <a:bodyPr>
            <a:normAutofit/>
          </a:bodyPr>
          <a:lstStyle/>
          <a:p>
            <a:pPr marL="0" indent="0">
              <a:buNone/>
            </a:pPr>
            <a:r>
              <a:rPr lang="en-US" sz="3200" i="1"/>
              <a:t>In a fit of frustration, a Babylonian teenage boy verbally and physically lashes out at his father.  His punch lands squarely on his father's chin, knocking him to the ground.  They look at each other, stunned both by what just occurred and by the potential consequences of the boy's actions.</a:t>
            </a:r>
            <a:endParaRPr lang="en-US"/>
          </a:p>
        </p:txBody>
      </p:sp>
    </p:spTree>
    <p:extLst>
      <p:ext uri="{BB962C8B-B14F-4D97-AF65-F5344CB8AC3E}">
        <p14:creationId xmlns:p14="http://schemas.microsoft.com/office/powerpoint/2010/main" val="3290896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1" t="13709" r="18435"/>
          <a:stretch/>
        </p:blipFill>
        <p:spPr bwMode="auto">
          <a:xfrm>
            <a:off x="5747658" y="794657"/>
            <a:ext cx="4920343" cy="608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747657" y="685800"/>
            <a:ext cx="2797628" cy="1524000"/>
          </a:xfrm>
          <a:prstGeom prst="roundRect">
            <a:avLst/>
          </a:prstGeom>
          <a:solidFill>
            <a:schemeClr val="accent6">
              <a:alpha val="2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2"/>
          <p:cNvSpPr/>
          <p:nvPr/>
        </p:nvSpPr>
        <p:spPr>
          <a:xfrm>
            <a:off x="3399706" y="1098829"/>
            <a:ext cx="2386424"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a:t>
            </a:r>
          </a:p>
        </p:txBody>
      </p:sp>
      <p:sp>
        <p:nvSpPr>
          <p:cNvPr id="5" name="Rounded Rectangle 4"/>
          <p:cNvSpPr/>
          <p:nvPr/>
        </p:nvSpPr>
        <p:spPr>
          <a:xfrm>
            <a:off x="5774871" y="6302828"/>
            <a:ext cx="3521529" cy="533400"/>
          </a:xfrm>
          <a:prstGeom prst="roundRect">
            <a:avLst/>
          </a:prstGeom>
          <a:solidFill>
            <a:schemeClr val="accent6">
              <a:alpha val="2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p:cNvSpPr/>
          <p:nvPr/>
        </p:nvSpPr>
        <p:spPr>
          <a:xfrm>
            <a:off x="3628838" y="6291080"/>
            <a:ext cx="2153155" cy="584775"/>
          </a:xfrm>
          <a:prstGeom prst="rect">
            <a:avLst/>
          </a:prstGeom>
          <a:noFill/>
        </p:spPr>
        <p:txBody>
          <a:bodyPr wrap="non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a:t>
            </a:r>
          </a:p>
        </p:txBody>
      </p:sp>
      <p:sp>
        <p:nvSpPr>
          <p:cNvPr id="4" name="Rounded Rectangle 3"/>
          <p:cNvSpPr/>
          <p:nvPr/>
        </p:nvSpPr>
        <p:spPr>
          <a:xfrm>
            <a:off x="5785120" y="2235487"/>
            <a:ext cx="4147457" cy="1371600"/>
          </a:xfrm>
          <a:prstGeom prst="roundRect">
            <a:avLst/>
          </a:prstGeom>
          <a:solidFill>
            <a:srgbClr val="00B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74871" y="3618835"/>
            <a:ext cx="4147457" cy="1295400"/>
          </a:xfrm>
          <a:prstGeom prst="roundRect">
            <a:avLst/>
          </a:prstGeom>
          <a:solidFill>
            <a:srgbClr val="00B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747658" y="5021368"/>
            <a:ext cx="4147457" cy="1219199"/>
          </a:xfrm>
          <a:prstGeom prst="roundRect">
            <a:avLst/>
          </a:prstGeom>
          <a:solidFill>
            <a:srgbClr val="00B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1195" y="3982134"/>
            <a:ext cx="3544304"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a:ln/>
                <a:solidFill>
                  <a:schemeClr val="accent3"/>
                </a:solidFill>
              </a:rPr>
              <a:t>Body Paragraphs</a:t>
            </a:r>
          </a:p>
        </p:txBody>
      </p:sp>
      <p:sp>
        <p:nvSpPr>
          <p:cNvPr id="11" name="TextBox 10"/>
          <p:cNvSpPr txBox="1"/>
          <p:nvPr/>
        </p:nvSpPr>
        <p:spPr>
          <a:xfrm>
            <a:off x="3254401" y="178284"/>
            <a:ext cx="6597597" cy="584775"/>
          </a:xfrm>
          <a:prstGeom prst="rect">
            <a:avLst/>
          </a:prstGeom>
          <a:noFill/>
        </p:spPr>
        <p:txBody>
          <a:bodyPr wrap="square" rtlCol="0">
            <a:spAutoFit/>
          </a:bodyPr>
          <a:lstStyle/>
          <a:p>
            <a:r>
              <a:rPr lang="en-US" sz="3200" b="1" dirty="0"/>
              <a:t>TITLE</a:t>
            </a:r>
            <a:r>
              <a:rPr lang="en-US" sz="3200" dirty="0"/>
              <a:t>: </a:t>
            </a:r>
            <a:r>
              <a:rPr lang="en-US" sz="3200" dirty="0" smtClean="0"/>
              <a:t>Was Hammurabi’s Code Just?</a:t>
            </a:r>
            <a:endParaRPr lang="en-US" sz="3200" dirty="0"/>
          </a:p>
        </p:txBody>
      </p:sp>
      <p:sp>
        <p:nvSpPr>
          <p:cNvPr id="12" name="4-Point Star 11"/>
          <p:cNvSpPr/>
          <p:nvPr/>
        </p:nvSpPr>
        <p:spPr>
          <a:xfrm>
            <a:off x="8262258" y="3200400"/>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6553200" y="4628465"/>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520542" y="5867400"/>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2051958" y="5181599"/>
            <a:ext cx="185057" cy="228600"/>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50750" y="5150704"/>
            <a:ext cx="2868386" cy="830997"/>
          </a:xfrm>
          <a:prstGeom prst="rect">
            <a:avLst/>
          </a:prstGeom>
          <a:noFill/>
        </p:spPr>
        <p:txBody>
          <a:bodyPr wrap="square" rtlCol="0">
            <a:spAutoFit/>
          </a:bodyPr>
          <a:lstStyle/>
          <a:p>
            <a:r>
              <a:rPr lang="en-US" sz="1600" b="1" dirty="0"/>
              <a:t>ARGUMENT</a:t>
            </a:r>
            <a:r>
              <a:rPr lang="en-US" sz="1600" dirty="0"/>
              <a:t>: Explain how this reason </a:t>
            </a:r>
            <a:r>
              <a:rPr lang="en-US" sz="1600" dirty="0" smtClean="0"/>
              <a:t>shows that Code was just or unjust.</a:t>
            </a:r>
            <a:endParaRPr lang="en-US" sz="1600" dirty="0"/>
          </a:p>
        </p:txBody>
      </p:sp>
      <p:sp>
        <p:nvSpPr>
          <p:cNvPr id="17" name="TextBox 16"/>
          <p:cNvSpPr txBox="1"/>
          <p:nvPr/>
        </p:nvSpPr>
        <p:spPr>
          <a:xfrm>
            <a:off x="1752600" y="2467806"/>
            <a:ext cx="2639786" cy="830997"/>
          </a:xfrm>
          <a:prstGeom prst="rect">
            <a:avLst/>
          </a:prstGeom>
          <a:noFill/>
        </p:spPr>
        <p:txBody>
          <a:bodyPr wrap="square" rtlCol="0">
            <a:spAutoFit/>
          </a:bodyPr>
          <a:lstStyle/>
          <a:p>
            <a:r>
              <a:rPr lang="en-US" sz="1600" b="1" dirty="0"/>
              <a:t>BABY THESES</a:t>
            </a:r>
            <a:r>
              <a:rPr lang="en-US" sz="1600" dirty="0"/>
              <a:t>: Reasons </a:t>
            </a:r>
            <a:r>
              <a:rPr lang="en-US" sz="1600" dirty="0" smtClean="0"/>
              <a:t>why Hammurabi’s Code was just (fair) or unjust (unfair)</a:t>
            </a:r>
            <a:endParaRPr lang="en-US" sz="1600" dirty="0"/>
          </a:p>
        </p:txBody>
      </p:sp>
      <p:pic>
        <p:nvPicPr>
          <p:cNvPr id="18" name="Picture 2" descr="http://www.acsac.org/invited-essay/images/essa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179" y="5996018"/>
            <a:ext cx="771858"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8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 Notebook Set-up</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Organization is key!!</a:t>
            </a:r>
          </a:p>
          <a:p>
            <a:endParaRPr lang="en-US" sz="3600" dirty="0"/>
          </a:p>
          <a:p>
            <a:r>
              <a:rPr lang="en-US" sz="3600" dirty="0" smtClean="0"/>
              <a:t>On next clean page in your Social Studies notebook, write the heading “Hammurabi’s Code Background Essay” and Monday’s date, 11/4/19</a:t>
            </a:r>
          </a:p>
          <a:p>
            <a:endParaRPr lang="en-US" sz="3600" dirty="0"/>
          </a:p>
          <a:p>
            <a:r>
              <a:rPr lang="en-US" sz="3600" dirty="0" smtClean="0"/>
              <a:t>Next write sub-heading, “Background Essay Summary”</a:t>
            </a:r>
          </a:p>
          <a:p>
            <a:endParaRPr lang="en-US" dirty="0"/>
          </a:p>
          <a:p>
            <a:endParaRPr lang="en-US" dirty="0"/>
          </a:p>
        </p:txBody>
      </p:sp>
    </p:spTree>
    <p:extLst>
      <p:ext uri="{BB962C8B-B14F-4D97-AF65-F5344CB8AC3E}">
        <p14:creationId xmlns:p14="http://schemas.microsoft.com/office/powerpoint/2010/main" val="3412228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Paragraph (2-4) Tips</a:t>
            </a:r>
            <a:endParaRPr lang="en-US" dirty="0"/>
          </a:p>
        </p:txBody>
      </p:sp>
      <p:sp>
        <p:nvSpPr>
          <p:cNvPr id="3" name="Rectangle 2"/>
          <p:cNvSpPr/>
          <p:nvPr/>
        </p:nvSpPr>
        <p:spPr>
          <a:xfrm>
            <a:off x="1181100" y="2641600"/>
            <a:ext cx="10033000" cy="3323987"/>
          </a:xfrm>
          <a:prstGeom prst="rect">
            <a:avLst/>
          </a:prstGeom>
        </p:spPr>
        <p:txBody>
          <a:bodyPr wrap="square">
            <a:spAutoFit/>
          </a:bodyPr>
          <a:lstStyle/>
          <a:p>
            <a:r>
              <a:rPr lang="en-US" b="1" i="1"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i="1" dirty="0" smtClean="0">
                <a:latin typeface="Imprint MT Shadow" panose="04020605060303030202" pitchFamily="82" charset="0"/>
                <a:ea typeface="Times New Roman" panose="02020603050405020304" pitchFamily="18" charset="0"/>
              </a:rPr>
              <a:t>Baby Thesis</a:t>
            </a:r>
            <a:r>
              <a:rPr lang="en-US" sz="2400" i="1" dirty="0" smtClean="0">
                <a:latin typeface="Imprint MT Shadow" panose="04020605060303030202" pitchFamily="82" charset="0"/>
                <a:ea typeface="Times New Roman" panose="02020603050405020304" pitchFamily="18" charset="0"/>
              </a:rPr>
              <a:t>   </a:t>
            </a:r>
            <a:r>
              <a:rPr lang="en-US" sz="2400" dirty="0" smtClean="0">
                <a:latin typeface="Imprint MT Shadow" panose="04020605060303030202" pitchFamily="82" charset="0"/>
                <a:ea typeface="Times New Roman" panose="02020603050405020304" pitchFamily="18" charset="0"/>
              </a:rPr>
              <a:t>Each </a:t>
            </a:r>
            <a:r>
              <a:rPr lang="en-US" sz="2400" dirty="0">
                <a:latin typeface="Imprint MT Shadow" panose="04020605060303030202" pitchFamily="82" charset="0"/>
                <a:ea typeface="Times New Roman" panose="02020603050405020304" pitchFamily="18" charset="0"/>
              </a:rPr>
              <a:t>paragraph should start with a topic sentence (that is your main idea for that paragraph).</a:t>
            </a:r>
          </a:p>
          <a:p>
            <a:r>
              <a:rPr lang="en-US" sz="2400" b="1" i="1" dirty="0">
                <a:latin typeface="Imprint MT Shadow" panose="04020605060303030202" pitchFamily="82" charset="0"/>
                <a:ea typeface="Times New Roman" panose="02020603050405020304" pitchFamily="18" charset="0"/>
              </a:rPr>
              <a:t> </a:t>
            </a:r>
            <a:endParaRPr lang="en-US" sz="2400" dirty="0">
              <a:latin typeface="Imprint MT Shadow" panose="04020605060303030202" pitchFamily="82"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i="1" dirty="0" smtClean="0">
                <a:latin typeface="Imprint MT Shadow" panose="04020605060303030202" pitchFamily="82" charset="0"/>
                <a:ea typeface="Times New Roman" panose="02020603050405020304" pitchFamily="18" charset="0"/>
              </a:rPr>
              <a:t>Evidence  </a:t>
            </a:r>
            <a:r>
              <a:rPr lang="en-US" sz="2400" dirty="0" smtClean="0">
                <a:latin typeface="Imprint MT Shadow" panose="04020605060303030202" pitchFamily="82" charset="0"/>
                <a:ea typeface="Times New Roman" panose="02020603050405020304" pitchFamily="18" charset="0"/>
              </a:rPr>
              <a:t>Each </a:t>
            </a:r>
            <a:r>
              <a:rPr lang="en-US" sz="2400" dirty="0">
                <a:latin typeface="Imprint MT Shadow" panose="04020605060303030202" pitchFamily="82" charset="0"/>
                <a:ea typeface="Times New Roman" panose="02020603050405020304" pitchFamily="18" charset="0"/>
              </a:rPr>
              <a:t>paragraph should give evidence to support of the </a:t>
            </a:r>
            <a:r>
              <a:rPr lang="en-US" sz="2400" dirty="0" smtClean="0">
                <a:latin typeface="Imprint MT Shadow" panose="04020605060303030202" pitchFamily="82" charset="0"/>
                <a:ea typeface="Times New Roman" panose="02020603050405020304" pitchFamily="18" charset="0"/>
              </a:rPr>
              <a:t>thesis (and evidence should be cited using parentheses). </a:t>
            </a:r>
            <a:endParaRPr lang="en-US" sz="2400" dirty="0">
              <a:latin typeface="Imprint MT Shadow" panose="04020605060303030202" pitchFamily="82" charset="0"/>
              <a:ea typeface="Times New Roman" panose="02020603050405020304" pitchFamily="18" charset="0"/>
            </a:endParaRPr>
          </a:p>
          <a:p>
            <a:pPr marL="457200" marR="0">
              <a:spcBef>
                <a:spcPts val="0"/>
              </a:spcBef>
              <a:spcAft>
                <a:spcPts val="0"/>
              </a:spcAft>
            </a:pPr>
            <a:r>
              <a:rPr lang="en-US" sz="2400" i="1" dirty="0">
                <a:latin typeface="Imprint MT Shadow" panose="04020605060303030202" pitchFamily="82" charset="0"/>
                <a:ea typeface="Times New Roman" panose="02020603050405020304" pitchFamily="18" charset="0"/>
              </a:rPr>
              <a:t> </a:t>
            </a:r>
            <a:endParaRPr lang="en-US" sz="2400" dirty="0">
              <a:latin typeface="Imprint MT Shadow" panose="04020605060303030202" pitchFamily="82"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i="1" dirty="0" smtClean="0">
                <a:latin typeface="Imprint MT Shadow" panose="04020605060303030202" pitchFamily="82" charset="0"/>
                <a:ea typeface="Times New Roman" panose="02020603050405020304" pitchFamily="18" charset="0"/>
              </a:rPr>
              <a:t>Argument  </a:t>
            </a:r>
            <a:r>
              <a:rPr lang="en-US" sz="2400" dirty="0" smtClean="0">
                <a:latin typeface="Imprint MT Shadow" panose="04020605060303030202" pitchFamily="82" charset="0"/>
                <a:ea typeface="Times New Roman" panose="02020603050405020304" pitchFamily="18" charset="0"/>
              </a:rPr>
              <a:t>The </a:t>
            </a:r>
            <a:r>
              <a:rPr lang="en-US" sz="2400" dirty="0">
                <a:latin typeface="Imprint MT Shadow" panose="04020605060303030202" pitchFamily="82" charset="0"/>
                <a:ea typeface="Times New Roman" panose="02020603050405020304" pitchFamily="18" charset="0"/>
              </a:rPr>
              <a:t>idea is to use the evidence to construct an argument so the reader will agree with your thesis.</a:t>
            </a:r>
          </a:p>
        </p:txBody>
      </p:sp>
    </p:spTree>
    <p:extLst>
      <p:ext uri="{BB962C8B-B14F-4D97-AF65-F5344CB8AC3E}">
        <p14:creationId xmlns:p14="http://schemas.microsoft.com/office/powerpoint/2010/main" val="256905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for citing evidence</a:t>
            </a:r>
            <a:endParaRPr lang="en-US" dirty="0"/>
          </a:p>
        </p:txBody>
      </p:sp>
      <p:sp>
        <p:nvSpPr>
          <p:cNvPr id="3" name="TextBox 2"/>
          <p:cNvSpPr txBox="1"/>
          <p:nvPr/>
        </p:nvSpPr>
        <p:spPr>
          <a:xfrm>
            <a:off x="876300" y="2819400"/>
            <a:ext cx="12767312" cy="2677656"/>
          </a:xfrm>
          <a:prstGeom prst="rect">
            <a:avLst/>
          </a:prstGeom>
          <a:noFill/>
        </p:spPr>
        <p:txBody>
          <a:bodyPr wrap="square" rtlCol="0">
            <a:spAutoFit/>
          </a:bodyPr>
          <a:lstStyle/>
          <a:p>
            <a:r>
              <a:rPr lang="en-US" sz="2400" dirty="0" smtClean="0"/>
              <a:t>If a man blinds another man of equal social standing, his eye will be knocked out (Doc E). </a:t>
            </a:r>
          </a:p>
          <a:p>
            <a:endParaRPr lang="en-US" sz="2400" dirty="0"/>
          </a:p>
          <a:p>
            <a:r>
              <a:rPr lang="en-US" sz="2400" dirty="0" smtClean="0"/>
              <a:t>If a farmer is negligent in taking care of a canal or dam on his property, then he will be </a:t>
            </a:r>
          </a:p>
          <a:p>
            <a:r>
              <a:rPr lang="en-US" sz="2400" dirty="0" smtClean="0"/>
              <a:t>sold into slavery if he cannot repay a neighbor whose crops have been lost because of </a:t>
            </a:r>
          </a:p>
          <a:p>
            <a:r>
              <a:rPr lang="en-US" sz="2400" dirty="0" smtClean="0"/>
              <a:t>his laziness (Doc D).</a:t>
            </a:r>
          </a:p>
          <a:p>
            <a:endParaRPr lang="en-US" sz="2400" dirty="0"/>
          </a:p>
          <a:p>
            <a:r>
              <a:rPr lang="en-US" sz="2400" dirty="0" smtClean="0"/>
              <a:t>If a boy is kidnapped, his kidnapper will be put to death (Hammurabi’s Code of Laws 14). </a:t>
            </a:r>
            <a:endParaRPr lang="en-US" sz="2400" dirty="0"/>
          </a:p>
        </p:txBody>
      </p:sp>
    </p:spTree>
    <p:extLst>
      <p:ext uri="{BB962C8B-B14F-4D97-AF65-F5344CB8AC3E}">
        <p14:creationId xmlns:p14="http://schemas.microsoft.com/office/powerpoint/2010/main" val="2395687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paragraph</a:t>
            </a:r>
            <a:endParaRPr lang="en-US" dirty="0"/>
          </a:p>
        </p:txBody>
      </p:sp>
      <p:sp>
        <p:nvSpPr>
          <p:cNvPr id="3" name="TextBox 2"/>
          <p:cNvSpPr txBox="1"/>
          <p:nvPr/>
        </p:nvSpPr>
        <p:spPr>
          <a:xfrm>
            <a:off x="1485900" y="2844800"/>
            <a:ext cx="9245600" cy="3108543"/>
          </a:xfrm>
          <a:prstGeom prst="rect">
            <a:avLst/>
          </a:prstGeom>
          <a:noFill/>
        </p:spPr>
        <p:txBody>
          <a:bodyPr wrap="square" rtlCol="0">
            <a:spAutoFit/>
          </a:bodyPr>
          <a:lstStyle/>
          <a:p>
            <a:r>
              <a:rPr lang="en-US" sz="2800" dirty="0" smtClean="0"/>
              <a:t>Conclusion: “Although” statement and restatement of main idea and reasons</a:t>
            </a:r>
          </a:p>
          <a:p>
            <a:endParaRPr lang="en-US" sz="2800" dirty="0"/>
          </a:p>
          <a:p>
            <a:pPr marL="285750" indent="-285750">
              <a:buFont typeface="Arial" panose="020B0604020202020204" pitchFamily="34" charset="0"/>
              <a:buChar char="•"/>
            </a:pPr>
            <a:r>
              <a:rPr lang="en-US" sz="2800" dirty="0" smtClean="0"/>
              <a:t>“Although some might argue that… (insert counterclaim and reasons here), and rebuttal (reasons why that’s not true)”.</a:t>
            </a:r>
          </a:p>
          <a:p>
            <a:pPr marL="285750" indent="-285750">
              <a:buFont typeface="Arial" panose="020B0604020202020204" pitchFamily="34" charset="0"/>
              <a:buChar char="•"/>
            </a:pPr>
            <a:r>
              <a:rPr lang="en-US" sz="2800" dirty="0" smtClean="0"/>
              <a:t>Restatement of you main reasons why the code is either just or unjust.</a:t>
            </a:r>
            <a:endParaRPr lang="en-US" sz="2800" dirty="0"/>
          </a:p>
        </p:txBody>
      </p:sp>
    </p:spTree>
    <p:extLst>
      <p:ext uri="{BB962C8B-B14F-4D97-AF65-F5344CB8AC3E}">
        <p14:creationId xmlns:p14="http://schemas.microsoft.com/office/powerpoint/2010/main" val="3539157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outlook.office.net/owa/CloughJ@foxborough.k12.ma.us/service.svc/s/GetFileAttachment?id=AAMkAGZjYzgzMmQ4LTVlYWUtNDU4MS05YmEwLTgxZjI1OWEwMjIxNwBGAAAAAADbCh6mjTWZT4yJhnRNCq4NBwARfiyinv4MRa5BCZG7WmmPAAAAAAENAAARfiyinv4MRa5BCZG7WmmPAARPO%2BxZAAABEgAQAJuM8JB1W7VHpxSBHSvRXVg%3D&amp;X-OWA-CANARY=LH8iX0ultUqWF6Wp0nFAmbA1A4_AVtYYvcz7_L4a42HSEIvUuRfR2qlq4if7fT7ZEnVGeKXY3Vo.&amp;token=eyJhbGciOiJSUzI1NiIsImtpZCI6IjA2MDBGOUY2NzQ2MjA3MzdFNzM0MDRFMjg3QzQ1QTgxOENCN0NFQjgiLCJ4NXQiOiJCZ0Q1OW5SaUJ6Zm5OQVRpaDhSYWdZeTN6cmciLCJ0eXAiOiJKV1QifQ.eyJ2ZXIiOiJFeGNoYW5nZS5DYWxsYmFjay5WMSIsImFwcGN0eHNlbmRlciI6Ik93YURvd25sb2FkQDFkNjhkMGFmLTI3YzQtNGQ2YS1iMzNlLTMwZGU5ZWU5Mjg5MCIsImFwcGN0eCI6IntcIm1zZXhjaHByb3RcIjpcIm93YVwiLFwicHJpbWFyeXNpZFwiOlwiUy0xLTUtMjEtMjMzMzA2MjY2OS03Njk1MDg5MzItMzgwMzQzMDMwLTk3Nzg0OFwiLFwicHVpZFwiOlwiMTE1Mzc2NTkzMTg0MjI3OTU0N1wiLFwib2lkXCI6XCJiZDliNDRkMy01ZGQ3LTRlNjEtYWNiZi04OWIyMjM0MDllYmVcIixcInNjb3BlXCI6XCJPd2FEb3dubG9hZFwifSIsIm5iZiI6MTU0MzU4MTI3NiwiZXhwIjoxNTQzNTgxODc2LCJpc3MiOiIwMDAwMDAwMi0wMDAwLTBmZjEtY2UwMC0wMDAwMDAwMDAwMDBAMWQ2OGQwYWYtMjdjNC00ZDZhLWIzM2UtMzBkZTllZTkyODkwIiwiYXVkIjoiMDAwMDAwMDItMDAwMC0wZmYxLWNlMDAtMDAwMDAwMDAwMDAwL2F0dGFjaG1lbnQub3V0bG9vay5vZmZpY2UubmV0QDFkNjhkMGFmLTI3YzQtNGQ2YS1iMzNlLTMwZGU5ZWU5Mjg5MCJ9.LHlj_LHhUSSXn6-bP3FF9EZzIIFNmBqV_sMKvKup0pZgyZkYBwb-yOiJDpA-NU2mA2AvlnGCBKXJMNu9eoGOsAFR_ABLyc9s4754rCyyT5nFlBw2G4j0QPmIN6q9RN9m9D2dBNiFcluZ2AH9R_XN23k6zZHbsCK4c9cE1WRoX3KlkgAkVfjHUNeeb1YPyurJkV0KNYqGJT5PwWpiKxp88Fp_nbpDdubuzofuR5lVV9ulG6WN10PmXGuJuqqm1JsZRuk2BzUinb87-CPiZrEw4fpW7hi5eu91tpn0AUQZUbtZzsEFx9qSJtuzZ9IA0wJTFLdTsMJcpIu_ynhZm5Z9dg&amp;owa=outlook.office.com&amp;isImagePreview=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978" y="-267154"/>
            <a:ext cx="8686800" cy="1158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77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Organization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5659" y="2676239"/>
            <a:ext cx="4738881" cy="3554699"/>
          </a:xfrm>
          <a:prstGeom prst="rect">
            <a:avLst/>
          </a:prstGeom>
        </p:spPr>
      </p:pic>
      <p:sp>
        <p:nvSpPr>
          <p:cNvPr id="5" name="TextBox 4"/>
          <p:cNvSpPr txBox="1"/>
          <p:nvPr/>
        </p:nvSpPr>
        <p:spPr>
          <a:xfrm>
            <a:off x="1003300" y="2819400"/>
            <a:ext cx="3619500" cy="2677656"/>
          </a:xfrm>
          <a:prstGeom prst="rect">
            <a:avLst/>
          </a:prstGeom>
          <a:noFill/>
        </p:spPr>
        <p:txBody>
          <a:bodyPr wrap="square" rtlCol="0">
            <a:spAutoFit/>
          </a:bodyPr>
          <a:lstStyle/>
          <a:p>
            <a:r>
              <a:rPr lang="en-US" sz="2800" b="1" dirty="0" smtClean="0"/>
              <a:t>On the next 5 blank pages in your Social Studies notebooks,  glue a yellow organizer onto to the top of each page. </a:t>
            </a:r>
            <a:endParaRPr lang="en-US" sz="2800" b="1" dirty="0"/>
          </a:p>
        </p:txBody>
      </p:sp>
    </p:spTree>
    <p:extLst>
      <p:ext uri="{BB962C8B-B14F-4D97-AF65-F5344CB8AC3E}">
        <p14:creationId xmlns:p14="http://schemas.microsoft.com/office/powerpoint/2010/main" val="1901966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854200" y="850900"/>
            <a:ext cx="83566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dirty="0"/>
              <a:t>Justice</a:t>
            </a:r>
            <a:r>
              <a:rPr lang="en-US" altLang="en-US" sz="3200" dirty="0"/>
              <a:t>:  The quality of being </a:t>
            </a:r>
            <a:r>
              <a:rPr lang="en-US" altLang="en-US" sz="3200" b="1" i="1" dirty="0"/>
              <a:t>just</a:t>
            </a:r>
            <a:r>
              <a:rPr lang="en-US" altLang="en-US" sz="3200" dirty="0"/>
              <a:t> (fair) and reasonable. The administration of the law or authority in maintaining fairness.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pic>
        <p:nvPicPr>
          <p:cNvPr id="14339" name="Picture 4" descr="Reaching Justice | IconDoI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9688" y="2590800"/>
            <a:ext cx="385921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TRIBEWORK: Waiting Patiently for Justi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6" y="2819400"/>
            <a:ext cx="39925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80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981201"/>
            <a:ext cx="8526140" cy="3970318"/>
          </a:xfrm>
          <a:prstGeom prst="rect">
            <a:avLst/>
          </a:prstGeom>
          <a:noFill/>
        </p:spPr>
        <p:txBody>
          <a:bodyPr wrap="square" rtlCol="0">
            <a:spAutoFit/>
          </a:bodyPr>
          <a:lstStyle/>
          <a:p>
            <a:pPr marL="342900" indent="-342900">
              <a:buAutoNum type="arabicPeriod"/>
            </a:pPr>
            <a:r>
              <a:rPr lang="en-US" sz="2800" dirty="0"/>
              <a:t>After each paragraph is read aloud, we will pause </a:t>
            </a:r>
          </a:p>
          <a:p>
            <a:r>
              <a:rPr lang="en-US" sz="2800" dirty="0"/>
              <a:t>so that you can write 3-4 words in the margin about </a:t>
            </a:r>
          </a:p>
          <a:p>
            <a:r>
              <a:rPr lang="en-US" sz="2800" dirty="0"/>
              <a:t>the paragraph.  </a:t>
            </a:r>
          </a:p>
          <a:p>
            <a:endParaRPr lang="en-US" sz="2800" dirty="0"/>
          </a:p>
          <a:p>
            <a:pPr marL="342900" indent="-342900">
              <a:buAutoNum type="arabicPeriod" startAt="2"/>
            </a:pPr>
            <a:r>
              <a:rPr lang="en-US" sz="2800" dirty="0"/>
              <a:t>After we read the entire essay, look back in the </a:t>
            </a:r>
          </a:p>
          <a:p>
            <a:r>
              <a:rPr lang="en-US" sz="2800" dirty="0"/>
              <a:t>margins and write a </a:t>
            </a:r>
            <a:r>
              <a:rPr lang="en-US" sz="2800" dirty="0" smtClean="0"/>
              <a:t>2-3 </a:t>
            </a:r>
            <a:r>
              <a:rPr lang="en-US" sz="2800" dirty="0"/>
              <a:t>sentence summary of the </a:t>
            </a:r>
          </a:p>
          <a:p>
            <a:r>
              <a:rPr lang="en-US" sz="2800" dirty="0"/>
              <a:t>entire background essay in your </a:t>
            </a:r>
            <a:r>
              <a:rPr lang="en-US" sz="2800" dirty="0" smtClean="0"/>
              <a:t>Social Studies </a:t>
            </a:r>
            <a:r>
              <a:rPr lang="en-US" sz="2800" dirty="0"/>
              <a:t>notebook. </a:t>
            </a:r>
            <a:r>
              <a:rPr lang="en-US" sz="2800" b="1" dirty="0" smtClean="0"/>
              <a:t>Please write the summary on a clean notebook page with today’s date (11/04/19) labeled clearly at the top. </a:t>
            </a:r>
            <a:r>
              <a:rPr lang="en-US" sz="2800" dirty="0" smtClean="0"/>
              <a:t>   </a:t>
            </a:r>
            <a:endParaRPr lang="en-US" sz="2800" dirty="0"/>
          </a:p>
        </p:txBody>
      </p:sp>
      <p:sp>
        <p:nvSpPr>
          <p:cNvPr id="4" name="TextBox 3"/>
          <p:cNvSpPr txBox="1"/>
          <p:nvPr/>
        </p:nvSpPr>
        <p:spPr>
          <a:xfrm>
            <a:off x="3429000" y="762001"/>
            <a:ext cx="5410200" cy="584775"/>
          </a:xfrm>
          <a:prstGeom prst="rect">
            <a:avLst/>
          </a:prstGeom>
          <a:noFill/>
        </p:spPr>
        <p:txBody>
          <a:bodyPr wrap="square" rtlCol="0">
            <a:spAutoFit/>
          </a:bodyPr>
          <a:lstStyle/>
          <a:p>
            <a:r>
              <a:rPr lang="en-US" sz="3200" b="1" i="1" dirty="0"/>
              <a:t>Background Essay Activity</a:t>
            </a:r>
          </a:p>
        </p:txBody>
      </p:sp>
    </p:spTree>
    <p:extLst>
      <p:ext uri="{BB962C8B-B14F-4D97-AF65-F5344CB8AC3E}">
        <p14:creationId xmlns:p14="http://schemas.microsoft.com/office/powerpoint/2010/main" val="279027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Information </a:t>
            </a:r>
            <a:br>
              <a:rPr lang="en-US" dirty="0" smtClean="0"/>
            </a:br>
            <a:r>
              <a:rPr lang="en-US" sz="3100" dirty="0"/>
              <a:t>(for introduction to essay)</a:t>
            </a:r>
            <a:endParaRPr lang="en-US" dirty="0"/>
          </a:p>
        </p:txBody>
      </p:sp>
      <p:sp>
        <p:nvSpPr>
          <p:cNvPr id="3" name="Content Placeholder 2"/>
          <p:cNvSpPr>
            <a:spLocks noGrp="1"/>
          </p:cNvSpPr>
          <p:nvPr>
            <p:ph sz="quarter" idx="4294967295"/>
          </p:nvPr>
        </p:nvSpPr>
        <p:spPr>
          <a:xfrm>
            <a:off x="7442200" y="2538858"/>
            <a:ext cx="3200400" cy="3602736"/>
          </a:xfrm>
          <a:prstGeom prst="rect">
            <a:avLst/>
          </a:prstGeom>
        </p:spPr>
        <p:txBody>
          <a:bodyPr>
            <a:normAutofit/>
          </a:bodyPr>
          <a:lstStyle/>
          <a:p>
            <a:endParaRPr lang="en-US" sz="2000" dirty="0"/>
          </a:p>
        </p:txBody>
      </p:sp>
      <p:sp>
        <p:nvSpPr>
          <p:cNvPr id="4" name="Content Placeholder 3"/>
          <p:cNvSpPr>
            <a:spLocks noGrp="1"/>
          </p:cNvSpPr>
          <p:nvPr>
            <p:ph sz="quarter" idx="4294967295"/>
          </p:nvPr>
        </p:nvSpPr>
        <p:spPr>
          <a:xfrm>
            <a:off x="1610058" y="2435924"/>
            <a:ext cx="8359442" cy="3605212"/>
          </a:xfrm>
          <a:prstGeom prst="rect">
            <a:avLst/>
          </a:prstGeom>
        </p:spPr>
        <p:txBody>
          <a:bodyPr>
            <a:normAutofit/>
          </a:bodyPr>
          <a:lstStyle/>
          <a:p>
            <a:r>
              <a:rPr lang="en-US" sz="3200" dirty="0"/>
              <a:t>Write </a:t>
            </a:r>
            <a:r>
              <a:rPr lang="en-US" sz="3200" b="1" dirty="0"/>
              <a:t>at least two sentences</a:t>
            </a:r>
            <a:r>
              <a:rPr lang="en-US" sz="3200" dirty="0"/>
              <a:t> about </a:t>
            </a:r>
            <a:r>
              <a:rPr lang="en-US" sz="3200" b="1" dirty="0" smtClean="0"/>
              <a:t>Hammurabi</a:t>
            </a:r>
            <a:r>
              <a:rPr lang="en-US" sz="3200" dirty="0" smtClean="0"/>
              <a:t> </a:t>
            </a:r>
            <a:r>
              <a:rPr lang="en-US" sz="3200" dirty="0"/>
              <a:t>(from Background Essay</a:t>
            </a:r>
            <a:r>
              <a:rPr lang="en-US" sz="3200" dirty="0" smtClean="0"/>
              <a:t>)</a:t>
            </a:r>
            <a:endParaRPr lang="en-US" sz="3200" dirty="0"/>
          </a:p>
          <a:p>
            <a:pPr marL="0" indent="0">
              <a:buNone/>
            </a:pPr>
            <a:endParaRPr lang="en-US" sz="3200" dirty="0"/>
          </a:p>
          <a:p>
            <a:r>
              <a:rPr lang="en-US" sz="3200" dirty="0"/>
              <a:t>Talk about the </a:t>
            </a:r>
            <a:r>
              <a:rPr lang="en-US" sz="3200" dirty="0" smtClean="0"/>
              <a:t>empire of </a:t>
            </a:r>
            <a:r>
              <a:rPr lang="en-US" sz="3200" b="1" dirty="0" smtClean="0"/>
              <a:t>Babylonia</a:t>
            </a:r>
            <a:r>
              <a:rPr lang="en-US" sz="3200" dirty="0" smtClean="0"/>
              <a:t> (part of </a:t>
            </a:r>
            <a:r>
              <a:rPr lang="en-US" sz="3200" b="1" dirty="0" smtClean="0"/>
              <a:t>Mesopotamia</a:t>
            </a:r>
            <a:r>
              <a:rPr lang="en-US" sz="3200" dirty="0" smtClean="0"/>
              <a:t>)</a:t>
            </a:r>
            <a:endParaRPr lang="en-US" sz="3200" dirty="0"/>
          </a:p>
        </p:txBody>
      </p:sp>
      <p:pic>
        <p:nvPicPr>
          <p:cNvPr id="5" name="Picture 2" descr="http://www.acsac.org/invited-essay/images/essa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410200"/>
            <a:ext cx="771858"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8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682" y="0"/>
            <a:ext cx="4166235" cy="6858000"/>
          </a:xfrm>
          <a:prstGeom prst="rect">
            <a:avLst/>
          </a:prstGeom>
        </p:spPr>
      </p:pic>
      <p:sp>
        <p:nvSpPr>
          <p:cNvPr id="4" name="TextBox 3"/>
          <p:cNvSpPr txBox="1"/>
          <p:nvPr/>
        </p:nvSpPr>
        <p:spPr>
          <a:xfrm>
            <a:off x="5549900" y="965200"/>
            <a:ext cx="8964978" cy="5078313"/>
          </a:xfrm>
          <a:prstGeom prst="rect">
            <a:avLst/>
          </a:prstGeom>
          <a:noFill/>
        </p:spPr>
        <p:txBody>
          <a:bodyPr wrap="square" rtlCol="0">
            <a:spAutoFit/>
          </a:bodyPr>
          <a:lstStyle/>
          <a:p>
            <a:r>
              <a:rPr lang="en-US" sz="3600" dirty="0" smtClean="0"/>
              <a:t>-Stele on display today at the </a:t>
            </a:r>
          </a:p>
          <a:p>
            <a:r>
              <a:rPr lang="en-US" sz="3600" dirty="0" smtClean="0"/>
              <a:t>Louvre Museum, Paris</a:t>
            </a:r>
          </a:p>
          <a:p>
            <a:endParaRPr lang="en-US" sz="3600" dirty="0"/>
          </a:p>
          <a:p>
            <a:r>
              <a:rPr lang="en-US" sz="3600" dirty="0" smtClean="0"/>
              <a:t>-found by Swiss anthropologist </a:t>
            </a:r>
          </a:p>
          <a:p>
            <a:r>
              <a:rPr lang="en-US" sz="3600" dirty="0" smtClean="0"/>
              <a:t>in Iran in 1901</a:t>
            </a:r>
          </a:p>
          <a:p>
            <a:endParaRPr lang="en-US" sz="3600" dirty="0"/>
          </a:p>
          <a:p>
            <a:r>
              <a:rPr lang="en-US" sz="3600" dirty="0" smtClean="0"/>
              <a:t>-believed to have been created in </a:t>
            </a:r>
          </a:p>
          <a:p>
            <a:r>
              <a:rPr lang="en-US" sz="3600" dirty="0" smtClean="0"/>
              <a:t>38</a:t>
            </a:r>
            <a:r>
              <a:rPr lang="en-US" sz="3600" baseline="30000" dirty="0" smtClean="0"/>
              <a:t>th</a:t>
            </a:r>
            <a:r>
              <a:rPr lang="en-US" sz="3600" dirty="0" smtClean="0"/>
              <a:t> year of Hammurabi’s reign</a:t>
            </a:r>
          </a:p>
          <a:p>
            <a:r>
              <a:rPr lang="en-US" sz="3600" dirty="0" smtClean="0"/>
              <a:t>(so about 1754 BCE)</a:t>
            </a:r>
            <a:endParaRPr lang="en-US" sz="3600" dirty="0"/>
          </a:p>
        </p:txBody>
      </p:sp>
      <p:sp>
        <p:nvSpPr>
          <p:cNvPr id="5" name="TextBox 4"/>
          <p:cNvSpPr txBox="1"/>
          <p:nvPr/>
        </p:nvSpPr>
        <p:spPr>
          <a:xfrm>
            <a:off x="-127000" y="-101600"/>
            <a:ext cx="4254500" cy="646331"/>
          </a:xfrm>
          <a:prstGeom prst="rect">
            <a:avLst/>
          </a:prstGeom>
          <a:noFill/>
        </p:spPr>
        <p:txBody>
          <a:bodyPr wrap="square" rtlCol="0">
            <a:spAutoFit/>
          </a:bodyPr>
          <a:lstStyle/>
          <a:p>
            <a:r>
              <a:rPr lang="en-US" sz="3600" b="1" dirty="0" smtClean="0"/>
              <a:t>Document A</a:t>
            </a:r>
            <a:endParaRPr lang="en-US" sz="3600" b="1" dirty="0"/>
          </a:p>
        </p:txBody>
      </p:sp>
    </p:spTree>
    <p:extLst>
      <p:ext uri="{BB962C8B-B14F-4D97-AF65-F5344CB8AC3E}">
        <p14:creationId xmlns:p14="http://schemas.microsoft.com/office/powerpoint/2010/main" val="205678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800" y="434635"/>
            <a:ext cx="3824487" cy="56077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028699"/>
            <a:ext cx="7071360" cy="4419600"/>
          </a:xfrm>
          <a:prstGeom prst="rect">
            <a:avLst/>
          </a:prstGeom>
        </p:spPr>
      </p:pic>
    </p:spTree>
    <p:extLst>
      <p:ext uri="{BB962C8B-B14F-4D97-AF65-F5344CB8AC3E}">
        <p14:creationId xmlns:p14="http://schemas.microsoft.com/office/powerpoint/2010/main" val="3239600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10648</TotalTime>
  <Words>1061</Words>
  <Application>Microsoft Office PowerPoint</Application>
  <PresentationFormat>Widescreen</PresentationFormat>
  <Paragraphs>210</Paragraphs>
  <Slides>33</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Baskerville Old Face</vt:lpstr>
      <vt:lpstr>Calibri</vt:lpstr>
      <vt:lpstr>Comic Sans MS</vt:lpstr>
      <vt:lpstr>Garamond</vt:lpstr>
      <vt:lpstr>Imprint MT Shadow</vt:lpstr>
      <vt:lpstr>Symbol</vt:lpstr>
      <vt:lpstr>Times New Roman</vt:lpstr>
      <vt:lpstr>Organic</vt:lpstr>
      <vt:lpstr>Hammurabi’s Code: Was it Just?</vt:lpstr>
      <vt:lpstr>DBQ Process</vt:lpstr>
      <vt:lpstr>DBQ Notebook Set-up</vt:lpstr>
      <vt:lpstr>Document Organization</vt:lpstr>
      <vt:lpstr>PowerPoint Presentation</vt:lpstr>
      <vt:lpstr>PowerPoint Presentation</vt:lpstr>
      <vt:lpstr>Background Information  (for introduction to essay)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 (Fair)               Unjust (Unfair)</vt:lpstr>
      <vt:lpstr>Just (Fair)               Unjust (Unfair)</vt:lpstr>
      <vt:lpstr>PowerPoint Presentation</vt:lpstr>
      <vt:lpstr>DBQ Process</vt:lpstr>
      <vt:lpstr>PowerPoint Presentation</vt:lpstr>
      <vt:lpstr>PowerPoint Presentation</vt:lpstr>
      <vt:lpstr>Types of grabbers/hooks</vt:lpstr>
      <vt:lpstr>Story/Description Hook</vt:lpstr>
      <vt:lpstr>PowerPoint Presentation</vt:lpstr>
      <vt:lpstr>Body Paragraph (2-4) Tips</vt:lpstr>
      <vt:lpstr>Some examples for citing evidence</vt:lpstr>
      <vt:lpstr>Concluding paragraph</vt:lpstr>
      <vt:lpstr>PowerPoint Presentation</vt:lpstr>
    </vt:vector>
  </TitlesOfParts>
  <Company>Town of Foxborough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Hammurabi’s Code: Was it Just?</dc:title>
  <dc:creator>Julie Clough</dc:creator>
  <cp:lastModifiedBy>Steve Masciarelli</cp:lastModifiedBy>
  <cp:revision>77</cp:revision>
  <cp:lastPrinted>2019-11-06T15:15:54Z</cp:lastPrinted>
  <dcterms:created xsi:type="dcterms:W3CDTF">2015-11-02T15:31:56Z</dcterms:created>
  <dcterms:modified xsi:type="dcterms:W3CDTF">2019-11-18T13:25:20Z</dcterms:modified>
</cp:coreProperties>
</file>