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76" r:id="rId3"/>
    <p:sldId id="275" r:id="rId4"/>
    <p:sldId id="274" r:id="rId5"/>
    <p:sldId id="269" r:id="rId6"/>
    <p:sldId id="270" r:id="rId7"/>
    <p:sldId id="258" r:id="rId8"/>
    <p:sldId id="259" r:id="rId9"/>
    <p:sldId id="271" r:id="rId10"/>
    <p:sldId id="266" r:id="rId11"/>
    <p:sldId id="267" r:id="rId12"/>
    <p:sldId id="265" r:id="rId13"/>
    <p:sldId id="268" r:id="rId14"/>
    <p:sldId id="260" r:id="rId15"/>
    <p:sldId id="273" r:id="rId16"/>
    <p:sldId id="272" r:id="rId17"/>
    <p:sldId id="261" r:id="rId18"/>
    <p:sldId id="262" r:id="rId19"/>
    <p:sldId id="263" r:id="rId20"/>
    <p:sldId id="264" r:id="rId21"/>
    <p:sldId id="27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8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7825E7-CFC5-424C-88EE-FFBB978ED827}" type="datetimeFigureOut">
              <a:rPr lang="en-US" smtClean="0"/>
              <a:t>3/18/2019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2CC218-1F50-46FE-ACF8-7C863D5741B7}" type="slidenum">
              <a:rPr lang="en-US" smtClean="0"/>
              <a:t>‹#›</a:t>
            </a:fld>
            <a:endParaRPr lang="en-US"/>
          </a:p>
        </p:txBody>
      </p:sp>
    </p:spTree>
    <p:extLst>
      <p:ext uri="{BB962C8B-B14F-4D97-AF65-F5344CB8AC3E}">
        <p14:creationId xmlns:p14="http://schemas.microsoft.com/office/powerpoint/2010/main" val="12506917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C884A84B-BB77-41D7-B3E6-1FE2D84A462D}" type="datetimeFigureOut">
              <a:rPr lang="en-US" smtClean="0"/>
              <a:t>3/18/2019</a:t>
            </a:fld>
            <a:endParaRPr lang="en-US"/>
          </a:p>
        </p:txBody>
      </p:sp>
      <p:sp>
        <p:nvSpPr>
          <p:cNvPr id="16" name="Slide Number Placeholder 15"/>
          <p:cNvSpPr>
            <a:spLocks noGrp="1"/>
          </p:cNvSpPr>
          <p:nvPr>
            <p:ph type="sldNum" sz="quarter" idx="11"/>
          </p:nvPr>
        </p:nvSpPr>
        <p:spPr/>
        <p:txBody>
          <a:bodyPr/>
          <a:lstStyle/>
          <a:p>
            <a:fld id="{D671B5C0-7663-445D-9980-32FB40E6D16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4A84B-BB77-41D7-B3E6-1FE2D84A462D}"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1B5C0-7663-445D-9980-32FB40E6D1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4A84B-BB77-41D7-B3E6-1FE2D84A462D}"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1B5C0-7663-445D-9980-32FB40E6D1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C884A84B-BB77-41D7-B3E6-1FE2D84A462D}" type="datetimeFigureOut">
              <a:rPr lang="en-US" smtClean="0"/>
              <a:t>3/18/2019</a:t>
            </a:fld>
            <a:endParaRPr lang="en-US"/>
          </a:p>
        </p:txBody>
      </p:sp>
      <p:sp>
        <p:nvSpPr>
          <p:cNvPr id="15" name="Slide Number Placeholder 14"/>
          <p:cNvSpPr>
            <a:spLocks noGrp="1"/>
          </p:cNvSpPr>
          <p:nvPr>
            <p:ph type="sldNum" sz="quarter" idx="11"/>
          </p:nvPr>
        </p:nvSpPr>
        <p:spPr/>
        <p:txBody>
          <a:bodyPr/>
          <a:lstStyle/>
          <a:p>
            <a:fld id="{D671B5C0-7663-445D-9980-32FB40E6D16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C884A84B-BB77-41D7-B3E6-1FE2D84A462D}" type="datetimeFigureOut">
              <a:rPr lang="en-US" smtClean="0"/>
              <a:t>3/18/2019</a:t>
            </a:fld>
            <a:endParaRPr lang="en-US"/>
          </a:p>
        </p:txBody>
      </p:sp>
      <p:sp>
        <p:nvSpPr>
          <p:cNvPr id="13" name="Slide Number Placeholder 12"/>
          <p:cNvSpPr>
            <a:spLocks noGrp="1"/>
          </p:cNvSpPr>
          <p:nvPr>
            <p:ph type="sldNum" sz="quarter" idx="11"/>
          </p:nvPr>
        </p:nvSpPr>
        <p:spPr/>
        <p:txBody>
          <a:bodyPr/>
          <a:lstStyle/>
          <a:p>
            <a:fld id="{D671B5C0-7663-445D-9980-32FB40E6D16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884A84B-BB77-41D7-B3E6-1FE2D84A462D}" type="datetimeFigureOut">
              <a:rPr lang="en-US" smtClean="0"/>
              <a:t>3/18/2019</a:t>
            </a:fld>
            <a:endParaRPr lang="en-US"/>
          </a:p>
        </p:txBody>
      </p:sp>
      <p:sp>
        <p:nvSpPr>
          <p:cNvPr id="9" name="Slide Number Placeholder 8"/>
          <p:cNvSpPr>
            <a:spLocks noGrp="1"/>
          </p:cNvSpPr>
          <p:nvPr>
            <p:ph type="sldNum" sz="quarter" idx="11"/>
          </p:nvPr>
        </p:nvSpPr>
        <p:spPr/>
        <p:txBody>
          <a:bodyPr/>
          <a:lstStyle/>
          <a:p>
            <a:fld id="{D671B5C0-7663-445D-9980-32FB40E6D16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C884A84B-BB77-41D7-B3E6-1FE2D84A462D}" type="datetimeFigureOut">
              <a:rPr lang="en-US" smtClean="0"/>
              <a:t>3/18/2019</a:t>
            </a:fld>
            <a:endParaRPr lang="en-US"/>
          </a:p>
        </p:txBody>
      </p:sp>
      <p:sp>
        <p:nvSpPr>
          <p:cNvPr id="15" name="Slide Number Placeholder 14"/>
          <p:cNvSpPr>
            <a:spLocks noGrp="1"/>
          </p:cNvSpPr>
          <p:nvPr>
            <p:ph type="sldNum" sz="quarter" idx="11"/>
          </p:nvPr>
        </p:nvSpPr>
        <p:spPr/>
        <p:txBody>
          <a:bodyPr/>
          <a:lstStyle/>
          <a:p>
            <a:fld id="{D671B5C0-7663-445D-9980-32FB40E6D16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C884A84B-BB77-41D7-B3E6-1FE2D84A462D}" type="datetimeFigureOut">
              <a:rPr lang="en-US" smtClean="0"/>
              <a:t>3/18/2019</a:t>
            </a:fld>
            <a:endParaRPr lang="en-US"/>
          </a:p>
        </p:txBody>
      </p:sp>
      <p:sp>
        <p:nvSpPr>
          <p:cNvPr id="8" name="Slide Number Placeholder 7"/>
          <p:cNvSpPr>
            <a:spLocks noGrp="1"/>
          </p:cNvSpPr>
          <p:nvPr>
            <p:ph type="sldNum" sz="quarter" idx="11"/>
          </p:nvPr>
        </p:nvSpPr>
        <p:spPr/>
        <p:txBody>
          <a:bodyPr/>
          <a:lstStyle/>
          <a:p>
            <a:fld id="{D671B5C0-7663-445D-9980-32FB40E6D16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84A84B-BB77-41D7-B3E6-1FE2D84A462D}" type="datetimeFigureOut">
              <a:rPr lang="en-US" smtClean="0"/>
              <a:t>3/18/2019</a:t>
            </a:fld>
            <a:endParaRPr lang="en-US"/>
          </a:p>
        </p:txBody>
      </p:sp>
      <p:sp>
        <p:nvSpPr>
          <p:cNvPr id="6" name="Slide Number Placeholder 5"/>
          <p:cNvSpPr>
            <a:spLocks noGrp="1"/>
          </p:cNvSpPr>
          <p:nvPr>
            <p:ph type="sldNum" sz="quarter" idx="11"/>
          </p:nvPr>
        </p:nvSpPr>
        <p:spPr/>
        <p:txBody>
          <a:bodyPr/>
          <a:lstStyle/>
          <a:p>
            <a:fld id="{D671B5C0-7663-445D-9980-32FB40E6D16A}"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884A84B-BB77-41D7-B3E6-1FE2D84A462D}" type="datetimeFigureOut">
              <a:rPr lang="en-US" smtClean="0"/>
              <a:t>3/18/2019</a:t>
            </a:fld>
            <a:endParaRPr lang="en-US"/>
          </a:p>
        </p:txBody>
      </p:sp>
      <p:sp>
        <p:nvSpPr>
          <p:cNvPr id="16" name="Slide Number Placeholder 15"/>
          <p:cNvSpPr>
            <a:spLocks noGrp="1"/>
          </p:cNvSpPr>
          <p:nvPr>
            <p:ph type="sldNum" sz="quarter" idx="11"/>
          </p:nvPr>
        </p:nvSpPr>
        <p:spPr/>
        <p:txBody>
          <a:bodyPr/>
          <a:lstStyle/>
          <a:p>
            <a:fld id="{D671B5C0-7663-445D-9980-32FB40E6D16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C884A84B-BB77-41D7-B3E6-1FE2D84A462D}" type="datetimeFigureOut">
              <a:rPr lang="en-US" smtClean="0"/>
              <a:t>3/18/2019</a:t>
            </a:fld>
            <a:endParaRPr lang="en-US"/>
          </a:p>
        </p:txBody>
      </p:sp>
      <p:sp>
        <p:nvSpPr>
          <p:cNvPr id="14" name="Slide Number Placeholder 13"/>
          <p:cNvSpPr>
            <a:spLocks noGrp="1"/>
          </p:cNvSpPr>
          <p:nvPr>
            <p:ph type="sldNum" sz="quarter" idx="11"/>
          </p:nvPr>
        </p:nvSpPr>
        <p:spPr/>
        <p:txBody>
          <a:bodyPr/>
          <a:lstStyle/>
          <a:p>
            <a:fld id="{D671B5C0-7663-445D-9980-32FB40E6D16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C884A84B-BB77-41D7-B3E6-1FE2D84A462D}" type="datetimeFigureOut">
              <a:rPr lang="en-US" smtClean="0"/>
              <a:t>3/18/2019</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671B5C0-7663-445D-9980-32FB40E6D16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5600"/>
            <a:ext cx="7543800" cy="914400"/>
          </a:xfrm>
        </p:spPr>
        <p:txBody>
          <a:bodyPr/>
          <a:lstStyle/>
          <a:p>
            <a:r>
              <a:rPr lang="en-US" sz="3600" dirty="0" smtClean="0"/>
              <a:t>Citizenship in Athens and </a:t>
            </a:r>
            <a:r>
              <a:rPr lang="en-US" sz="3600" dirty="0"/>
              <a:t>R</a:t>
            </a:r>
            <a:r>
              <a:rPr lang="en-US" sz="3600" dirty="0" smtClean="0"/>
              <a:t>ome: Which was the Better System?</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3620362" cy="2133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962400"/>
            <a:ext cx="4191000" cy="2612390"/>
          </a:xfrm>
          <a:prstGeom prst="rect">
            <a:avLst/>
          </a:prstGeom>
        </p:spPr>
      </p:pic>
    </p:spTree>
    <p:extLst>
      <p:ext uri="{BB962C8B-B14F-4D97-AF65-F5344CB8AC3E}">
        <p14:creationId xmlns:p14="http://schemas.microsoft.com/office/powerpoint/2010/main" val="425406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7619999" cy="5509200"/>
          </a:xfrm>
          <a:prstGeom prst="rect">
            <a:avLst/>
          </a:prstGeom>
        </p:spPr>
        <p:txBody>
          <a:bodyPr wrap="square">
            <a:spAutoFit/>
          </a:bodyPr>
          <a:lstStyle/>
          <a:p>
            <a:r>
              <a:rPr lang="en-US" sz="3200" b="1" dirty="0" smtClean="0"/>
              <a:t>Citizen</a:t>
            </a:r>
            <a:r>
              <a:rPr lang="en-US" sz="3200" dirty="0" smtClean="0"/>
              <a:t>- A person who owes loyalty </a:t>
            </a:r>
          </a:p>
          <a:p>
            <a:r>
              <a:rPr lang="en-US" sz="3200" dirty="0" smtClean="0"/>
              <a:t>to a country and receives certain </a:t>
            </a:r>
          </a:p>
          <a:p>
            <a:r>
              <a:rPr lang="en-US" sz="3200" dirty="0" smtClean="0"/>
              <a:t>rights in return</a:t>
            </a:r>
          </a:p>
          <a:p>
            <a:endParaRPr lang="en-US" sz="3200" dirty="0"/>
          </a:p>
          <a:p>
            <a:r>
              <a:rPr lang="en-US" sz="3200" dirty="0" smtClean="0"/>
              <a:t>Subject- a person who lives in a country but is not given any rights by the government </a:t>
            </a:r>
          </a:p>
          <a:p>
            <a:endParaRPr lang="en-US" sz="3200" dirty="0"/>
          </a:p>
          <a:p>
            <a:r>
              <a:rPr lang="en-US" sz="3200" dirty="0" smtClean="0"/>
              <a:t>Social Contract Theory of Citizenship- balance between individual rights &amp; responsibilities</a:t>
            </a:r>
            <a:endParaRPr lang="en-US" sz="3200" dirty="0"/>
          </a:p>
        </p:txBody>
      </p:sp>
    </p:spTree>
    <p:extLst>
      <p:ext uri="{BB962C8B-B14F-4D97-AF65-F5344CB8AC3E}">
        <p14:creationId xmlns:p14="http://schemas.microsoft.com/office/powerpoint/2010/main" val="2864640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43676"/>
            <a:ext cx="7848600" cy="3970318"/>
          </a:xfrm>
          <a:prstGeom prst="rect">
            <a:avLst/>
          </a:prstGeom>
        </p:spPr>
        <p:txBody>
          <a:bodyPr wrap="square">
            <a:spAutoFit/>
          </a:bodyPr>
          <a:lstStyle/>
          <a:p>
            <a:r>
              <a:rPr lang="en-US" sz="2800" b="1" dirty="0" smtClean="0"/>
              <a:t>City-state</a:t>
            </a:r>
            <a:r>
              <a:rPr lang="en-US" sz="2800" dirty="0" smtClean="0"/>
              <a:t>- an independent territory with its own government and food supply</a:t>
            </a:r>
            <a:endParaRPr lang="en-US" sz="2800" dirty="0"/>
          </a:p>
          <a:p>
            <a:endParaRPr lang="en-US" sz="2800" dirty="0"/>
          </a:p>
          <a:p>
            <a:r>
              <a:rPr lang="en-US" sz="2800" dirty="0" smtClean="0"/>
              <a:t>philosopher- a person who studies the meaning of life</a:t>
            </a:r>
            <a:endParaRPr lang="en-US" sz="2800" dirty="0"/>
          </a:p>
          <a:p>
            <a:endParaRPr lang="en-US" sz="2800" dirty="0"/>
          </a:p>
          <a:p>
            <a:r>
              <a:rPr lang="en-US" sz="2800" dirty="0" smtClean="0"/>
              <a:t>Roman Republic- 509 BCE-27 BCE- Roman democratic government in place for over 4 centuries </a:t>
            </a:r>
            <a:endParaRPr lang="en-US" sz="2800" dirty="0"/>
          </a:p>
        </p:txBody>
      </p:sp>
    </p:spTree>
    <p:extLst>
      <p:ext uri="{BB962C8B-B14F-4D97-AF65-F5344CB8AC3E}">
        <p14:creationId xmlns:p14="http://schemas.microsoft.com/office/powerpoint/2010/main" val="2827601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85800" y="2133600"/>
            <a:ext cx="7543800" cy="3231654"/>
          </a:xfrm>
          <a:prstGeom prst="rect">
            <a:avLst/>
          </a:prstGeom>
        </p:spPr>
        <p:txBody>
          <a:bodyPr wrap="square">
            <a:spAutoFit/>
          </a:bodyPr>
          <a:lstStyle/>
          <a:p>
            <a:endParaRPr lang="en-US" dirty="0" smtClean="0"/>
          </a:p>
          <a:p>
            <a:endParaRPr lang="en-US" dirty="0"/>
          </a:p>
          <a:p>
            <a:r>
              <a:rPr lang="en-US" sz="2000" dirty="0" smtClean="0"/>
              <a:t>What </a:t>
            </a:r>
            <a:r>
              <a:rPr lang="en-US" sz="2000" dirty="0"/>
              <a:t>is the analytical question asked by this Mini-Q?</a:t>
            </a:r>
          </a:p>
          <a:p>
            <a:endParaRPr lang="en-US" dirty="0"/>
          </a:p>
          <a:p>
            <a:endParaRPr lang="en-US" i="1" dirty="0"/>
          </a:p>
          <a:p>
            <a:endParaRPr lang="en-US" dirty="0"/>
          </a:p>
          <a:p>
            <a:r>
              <a:rPr lang="en-US" sz="2000" dirty="0"/>
              <a:t>What terms in the question need to be defined?</a:t>
            </a:r>
          </a:p>
          <a:p>
            <a:endParaRPr lang="en-US" dirty="0"/>
          </a:p>
          <a:p>
            <a:endParaRPr lang="en-US" dirty="0"/>
          </a:p>
          <a:p>
            <a:endParaRPr lang="en-US" dirty="0"/>
          </a:p>
          <a:p>
            <a:r>
              <a:rPr lang="en-US" sz="2000" dirty="0"/>
              <a:t>Rewrite the question in your own words.  </a:t>
            </a:r>
          </a:p>
        </p:txBody>
      </p:sp>
      <p:sp>
        <p:nvSpPr>
          <p:cNvPr id="4" name="TextBox 3"/>
          <p:cNvSpPr txBox="1"/>
          <p:nvPr/>
        </p:nvSpPr>
        <p:spPr>
          <a:xfrm>
            <a:off x="685800" y="1143000"/>
            <a:ext cx="7803225" cy="1200329"/>
          </a:xfrm>
          <a:prstGeom prst="rect">
            <a:avLst/>
          </a:prstGeom>
          <a:noFill/>
        </p:spPr>
        <p:txBody>
          <a:bodyPr wrap="square" rtlCol="0">
            <a:spAutoFit/>
          </a:bodyPr>
          <a:lstStyle/>
          <a:p>
            <a:r>
              <a:rPr lang="en-US" sz="3600" dirty="0" smtClean="0"/>
              <a:t>Understanding the Question &amp; </a:t>
            </a:r>
          </a:p>
          <a:p>
            <a:r>
              <a:rPr lang="en-US" sz="3600" dirty="0" smtClean="0"/>
              <a:t>Pre-Bucketing</a:t>
            </a:r>
            <a:endParaRPr lang="en-US" sz="3600" dirty="0"/>
          </a:p>
        </p:txBody>
      </p:sp>
    </p:spTree>
    <p:extLst>
      <p:ext uri="{BB962C8B-B14F-4D97-AF65-F5344CB8AC3E}">
        <p14:creationId xmlns:p14="http://schemas.microsoft.com/office/powerpoint/2010/main" val="148536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8" descr="Bu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227647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u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05000"/>
            <a:ext cx="227647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Bu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76600"/>
            <a:ext cx="22764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7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610600" cy="6001643"/>
          </a:xfrm>
          <a:prstGeom prst="rect">
            <a:avLst/>
          </a:prstGeom>
          <a:noFill/>
        </p:spPr>
        <p:txBody>
          <a:bodyPr wrap="square" rtlCol="0">
            <a:spAutoFit/>
          </a:bodyPr>
          <a:lstStyle/>
          <a:p>
            <a:endParaRPr lang="en-US" sz="2400" dirty="0" smtClean="0"/>
          </a:p>
          <a:p>
            <a:r>
              <a:rPr lang="en-US" sz="2400" dirty="0" smtClean="0"/>
              <a:t>In 432 BCE, while compiling a military census, the Greek </a:t>
            </a:r>
          </a:p>
          <a:p>
            <a:r>
              <a:rPr lang="en-US" sz="2400" dirty="0" smtClean="0"/>
              <a:t>historian Thucydides made the following population </a:t>
            </a:r>
          </a:p>
          <a:p>
            <a:r>
              <a:rPr lang="en-US" sz="2400" dirty="0" smtClean="0"/>
              <a:t>estimates for Attica, which including Athens and its </a:t>
            </a:r>
          </a:p>
          <a:p>
            <a:r>
              <a:rPr lang="en-US" sz="2400" dirty="0" smtClean="0"/>
              <a:t>surrounding farmlands:</a:t>
            </a:r>
          </a:p>
          <a:p>
            <a:endParaRPr lang="en-US" sz="2400" dirty="0"/>
          </a:p>
          <a:p>
            <a:r>
              <a:rPr lang="en-US" sz="2400" dirty="0" smtClean="0"/>
              <a:t>Free male citizens: 					50,000</a:t>
            </a:r>
          </a:p>
          <a:p>
            <a:endParaRPr lang="en-US" sz="2400" dirty="0"/>
          </a:p>
          <a:p>
            <a:r>
              <a:rPr lang="en-US" sz="2400" dirty="0" smtClean="0"/>
              <a:t>Free male non-citizens				50,000</a:t>
            </a:r>
          </a:p>
          <a:p>
            <a:r>
              <a:rPr lang="en-US" sz="2400" dirty="0" smtClean="0"/>
              <a:t> (foreign born or with foreign parents)</a:t>
            </a:r>
          </a:p>
          <a:p>
            <a:endParaRPr lang="en-US" sz="2400" dirty="0"/>
          </a:p>
          <a:p>
            <a:r>
              <a:rPr lang="en-US" sz="2400" dirty="0" smtClean="0"/>
              <a:t>Free females (all ages)				100,000</a:t>
            </a:r>
          </a:p>
          <a:p>
            <a:endParaRPr lang="en-US" sz="2400" dirty="0"/>
          </a:p>
          <a:p>
            <a:r>
              <a:rPr lang="en-US" sz="2400" dirty="0" smtClean="0"/>
              <a:t>Slaves:						115,000</a:t>
            </a:r>
          </a:p>
          <a:p>
            <a:endParaRPr lang="en-US" sz="2400" dirty="0"/>
          </a:p>
          <a:p>
            <a:r>
              <a:rPr lang="en-US" sz="2400" dirty="0" smtClean="0"/>
              <a:t>Total:							315,000</a:t>
            </a:r>
          </a:p>
        </p:txBody>
      </p:sp>
      <p:sp>
        <p:nvSpPr>
          <p:cNvPr id="3" name="TextBox 2"/>
          <p:cNvSpPr txBox="1"/>
          <p:nvPr/>
        </p:nvSpPr>
        <p:spPr>
          <a:xfrm>
            <a:off x="1600200" y="228600"/>
            <a:ext cx="5679760" cy="369332"/>
          </a:xfrm>
          <a:prstGeom prst="rect">
            <a:avLst/>
          </a:prstGeom>
          <a:noFill/>
        </p:spPr>
        <p:txBody>
          <a:bodyPr wrap="none" rtlCol="0">
            <a:spAutoFit/>
          </a:bodyPr>
          <a:lstStyle/>
          <a:p>
            <a:r>
              <a:rPr lang="en-US" b="1" u="sng" dirty="0" smtClean="0"/>
              <a:t>Document A</a:t>
            </a:r>
            <a:r>
              <a:rPr lang="en-US" b="1" dirty="0"/>
              <a:t>-</a:t>
            </a:r>
            <a:r>
              <a:rPr lang="en-US" dirty="0" smtClean="0"/>
              <a:t> </a:t>
            </a:r>
            <a:r>
              <a:rPr lang="en-US" i="1" dirty="0" smtClean="0"/>
              <a:t>Athens &amp; Rome: Who Could Be a Citizen? </a:t>
            </a:r>
            <a:endParaRPr lang="en-US" i="1" dirty="0"/>
          </a:p>
        </p:txBody>
      </p:sp>
    </p:spTree>
    <p:extLst>
      <p:ext uri="{BB962C8B-B14F-4D97-AF65-F5344CB8AC3E}">
        <p14:creationId xmlns:p14="http://schemas.microsoft.com/office/powerpoint/2010/main" val="2574824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05800" cy="5539978"/>
          </a:xfrm>
          <a:prstGeom prst="rect">
            <a:avLst/>
          </a:prstGeom>
          <a:noFill/>
        </p:spPr>
        <p:txBody>
          <a:bodyPr wrap="square" rtlCol="0">
            <a:spAutoFit/>
          </a:bodyPr>
          <a:lstStyle/>
          <a:p>
            <a:r>
              <a:rPr lang="en-US" sz="2800" dirty="0" smtClean="0"/>
              <a:t>Under Pericles, Citizenship requirements got stricter:</a:t>
            </a:r>
          </a:p>
          <a:p>
            <a:pPr marL="285750" indent="-285750">
              <a:buFont typeface="Arial" panose="020B0604020202020204" pitchFamily="34" charset="0"/>
              <a:buChar char="•"/>
            </a:pPr>
            <a:r>
              <a:rPr lang="en-US" sz="2800" dirty="0" smtClean="0"/>
              <a:t>Introduced parentage requirements</a:t>
            </a:r>
          </a:p>
          <a:p>
            <a:pPr marL="285750" indent="-285750">
              <a:buFont typeface="Arial" panose="020B0604020202020204" pitchFamily="34" charset="0"/>
              <a:buChar char="•"/>
            </a:pPr>
            <a:r>
              <a:rPr lang="en-US" sz="2800" dirty="0" smtClean="0"/>
              <a:t>Those with foreign mothers were now excluded</a:t>
            </a:r>
          </a:p>
          <a:p>
            <a:pPr marL="285750" indent="-285750">
              <a:buFont typeface="Arial" panose="020B0604020202020204" pitchFamily="34" charset="0"/>
              <a:buChar char="•"/>
            </a:pPr>
            <a:r>
              <a:rPr lang="en-US" sz="2800" dirty="0" smtClean="0"/>
              <a:t>People lost citizenship</a:t>
            </a:r>
          </a:p>
          <a:p>
            <a:pPr marL="285750" indent="-285750">
              <a:buFont typeface="Arial" panose="020B0604020202020204" pitchFamily="34" charset="0"/>
              <a:buChar char="•"/>
            </a:pPr>
            <a:r>
              <a:rPr lang="en-US" sz="2800" dirty="0" smtClean="0"/>
              <a:t>No one was grandfathered in (not given citizenship even if already in Athens)</a:t>
            </a:r>
          </a:p>
          <a:p>
            <a:endParaRPr lang="en-US" sz="2800" dirty="0" smtClean="0"/>
          </a:p>
          <a:p>
            <a:r>
              <a:rPr lang="en-US" sz="2800" dirty="0" smtClean="0"/>
              <a:t>According to Aristotle, this tightening of requirements had to do with population increase and keeping the number of citizens, and therefore participants in government, manageable.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89910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0"/>
            <a:ext cx="6096000" cy="2677656"/>
          </a:xfrm>
          <a:prstGeom prst="rect">
            <a:avLst/>
          </a:prstGeom>
        </p:spPr>
        <p:txBody>
          <a:bodyPr wrap="square">
            <a:spAutoFit/>
          </a:bodyPr>
          <a:lstStyle/>
          <a:p>
            <a:r>
              <a:rPr lang="en-US" sz="2800" u="sng" dirty="0" smtClean="0">
                <a:latin typeface="Calibri,Arial,Helvetica,sans-serif"/>
              </a:rPr>
              <a:t>steersmen</a:t>
            </a:r>
            <a:r>
              <a:rPr lang="en-US" sz="2800" dirty="0" smtClean="0">
                <a:latin typeface="Calibri,Arial,Helvetica,sans-serif"/>
              </a:rPr>
              <a:t>-who </a:t>
            </a:r>
            <a:r>
              <a:rPr lang="en-US" sz="2800" dirty="0">
                <a:latin typeface="Calibri,Arial,Helvetica,sans-serif"/>
              </a:rPr>
              <a:t>steer the </a:t>
            </a:r>
            <a:r>
              <a:rPr lang="en-US" sz="2800" dirty="0" smtClean="0">
                <a:latin typeface="Calibri,Arial,Helvetica,sans-serif"/>
              </a:rPr>
              <a:t>boat</a:t>
            </a:r>
          </a:p>
          <a:p>
            <a:endParaRPr lang="en-US" sz="2800" dirty="0">
              <a:latin typeface="Calibri,Arial,Helvetica,sans-serif"/>
            </a:endParaRPr>
          </a:p>
          <a:p>
            <a:r>
              <a:rPr lang="en-US" sz="2800" u="sng" dirty="0" smtClean="0">
                <a:latin typeface="Calibri,Arial,Helvetica,sans-serif"/>
              </a:rPr>
              <a:t>boatswains</a:t>
            </a:r>
            <a:r>
              <a:rPr lang="en-US" sz="2800" dirty="0" smtClean="0">
                <a:latin typeface="Calibri,Arial,Helvetica,sans-serif"/>
              </a:rPr>
              <a:t>- senior </a:t>
            </a:r>
            <a:r>
              <a:rPr lang="en-US" sz="2800" dirty="0">
                <a:latin typeface="Calibri,Arial,Helvetica,sans-serif"/>
              </a:rPr>
              <a:t>crewman responsible for hull of </a:t>
            </a:r>
            <a:r>
              <a:rPr lang="en-US" sz="2800" dirty="0" smtClean="0">
                <a:latin typeface="Calibri,Arial,Helvetica,sans-serif"/>
              </a:rPr>
              <a:t>ship</a:t>
            </a:r>
          </a:p>
          <a:p>
            <a:endParaRPr lang="en-US" sz="2800" dirty="0">
              <a:latin typeface="Calibri,Arial,Helvetica,sans-serif"/>
            </a:endParaRPr>
          </a:p>
          <a:p>
            <a:r>
              <a:rPr lang="en-US" sz="2800" u="sng" dirty="0" smtClean="0">
                <a:latin typeface="Calibri,Arial,Helvetica,sans-serif"/>
              </a:rPr>
              <a:t>shipwrights</a:t>
            </a:r>
            <a:r>
              <a:rPr lang="en-US" sz="2800" dirty="0" smtClean="0">
                <a:latin typeface="Calibri,Arial,Helvetica,sans-serif"/>
              </a:rPr>
              <a:t>- ship builders</a:t>
            </a:r>
            <a:endParaRPr lang="en-US" sz="2800" dirty="0">
              <a:effectLst/>
              <a:latin typeface="Calibri,Arial,Helvetica,sans-serif"/>
            </a:endParaRPr>
          </a:p>
        </p:txBody>
      </p:sp>
      <p:sp>
        <p:nvSpPr>
          <p:cNvPr id="3" name="TextBox 2"/>
          <p:cNvSpPr txBox="1"/>
          <p:nvPr/>
        </p:nvSpPr>
        <p:spPr>
          <a:xfrm>
            <a:off x="1143000" y="1219200"/>
            <a:ext cx="4707379" cy="461665"/>
          </a:xfrm>
          <a:prstGeom prst="rect">
            <a:avLst/>
          </a:prstGeom>
          <a:noFill/>
        </p:spPr>
        <p:txBody>
          <a:bodyPr wrap="none" rtlCol="0">
            <a:spAutoFit/>
          </a:bodyPr>
          <a:lstStyle/>
          <a:p>
            <a:r>
              <a:rPr lang="en-US" sz="2400" dirty="0" smtClean="0"/>
              <a:t>Document B Vocabulary Preview</a:t>
            </a:r>
            <a:endParaRPr lang="en-US" sz="2400" dirty="0"/>
          </a:p>
        </p:txBody>
      </p:sp>
    </p:spTree>
    <p:extLst>
      <p:ext uri="{BB962C8B-B14F-4D97-AF65-F5344CB8AC3E}">
        <p14:creationId xmlns:p14="http://schemas.microsoft.com/office/powerpoint/2010/main" val="2354303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95400"/>
            <a:ext cx="7876900" cy="5016758"/>
          </a:xfrm>
          <a:prstGeom prst="rect">
            <a:avLst/>
          </a:prstGeom>
          <a:noFill/>
        </p:spPr>
        <p:txBody>
          <a:bodyPr wrap="none" rtlCol="0">
            <a:spAutoFit/>
          </a:bodyPr>
          <a:lstStyle/>
          <a:p>
            <a:r>
              <a:rPr lang="en-US" sz="3200" u="sng" dirty="0" smtClean="0"/>
              <a:t>Romans had different levels of citizenship</a:t>
            </a:r>
            <a:r>
              <a:rPr lang="en-US" dirty="0" smtClean="0"/>
              <a:t>:</a:t>
            </a:r>
          </a:p>
          <a:p>
            <a:endParaRPr lang="en-US" dirty="0"/>
          </a:p>
          <a:p>
            <a:r>
              <a:rPr lang="en-US" i="1" dirty="0" err="1" smtClean="0"/>
              <a:t>Cives</a:t>
            </a:r>
            <a:r>
              <a:rPr lang="en-US" i="1" dirty="0" smtClean="0"/>
              <a:t> </a:t>
            </a:r>
            <a:r>
              <a:rPr lang="en-US" i="1" dirty="0" err="1" smtClean="0"/>
              <a:t>romani</a:t>
            </a:r>
            <a:r>
              <a:rPr lang="en-US" i="1" dirty="0" smtClean="0"/>
              <a:t> </a:t>
            </a:r>
            <a:r>
              <a:rPr lang="en-US" dirty="0" smtClean="0"/>
              <a:t>(Roman born male citizens)</a:t>
            </a:r>
          </a:p>
          <a:p>
            <a:endParaRPr lang="en-US" i="1" dirty="0" smtClean="0"/>
          </a:p>
          <a:p>
            <a:r>
              <a:rPr lang="en-US" i="1" dirty="0"/>
              <a:t>	</a:t>
            </a:r>
            <a:r>
              <a:rPr lang="en-US" i="1" dirty="0" smtClean="0"/>
              <a:t>non </a:t>
            </a:r>
            <a:r>
              <a:rPr lang="en-US" i="1" dirty="0" err="1" smtClean="0"/>
              <a:t>optimo</a:t>
            </a:r>
            <a:r>
              <a:rPr lang="en-US" i="1" dirty="0" smtClean="0"/>
              <a:t> jure</a:t>
            </a:r>
          </a:p>
          <a:p>
            <a:r>
              <a:rPr lang="en-US" i="1" dirty="0"/>
              <a:t>	</a:t>
            </a:r>
            <a:r>
              <a:rPr lang="en-US" i="1" dirty="0" err="1" smtClean="0"/>
              <a:t>optimo</a:t>
            </a:r>
            <a:r>
              <a:rPr lang="en-US" i="1" dirty="0" smtClean="0"/>
              <a:t> jure</a:t>
            </a:r>
          </a:p>
          <a:p>
            <a:endParaRPr lang="en-US" i="1" dirty="0"/>
          </a:p>
          <a:p>
            <a:r>
              <a:rPr lang="en-US" i="1" dirty="0" err="1" smtClean="0"/>
              <a:t>Latini</a:t>
            </a:r>
            <a:r>
              <a:rPr lang="en-US" i="1" dirty="0" smtClean="0"/>
              <a:t>- </a:t>
            </a:r>
            <a:r>
              <a:rPr lang="en-US" dirty="0" smtClean="0"/>
              <a:t>people from regions outside Rome but on the Italian peninsula- </a:t>
            </a:r>
          </a:p>
          <a:p>
            <a:r>
              <a:rPr lang="en-US" dirty="0" smtClean="0"/>
              <a:t>right to do business and to travel within Empire, but not to an official </a:t>
            </a:r>
          </a:p>
          <a:p>
            <a:r>
              <a:rPr lang="en-US" dirty="0" smtClean="0"/>
              <a:t>Roman marriage</a:t>
            </a:r>
            <a:endParaRPr lang="en-US" i="1" dirty="0" smtClean="0"/>
          </a:p>
          <a:p>
            <a:endParaRPr lang="en-US" i="1" dirty="0"/>
          </a:p>
          <a:p>
            <a:r>
              <a:rPr lang="en-US" i="1" dirty="0" err="1" smtClean="0"/>
              <a:t>Foederati</a:t>
            </a:r>
            <a:r>
              <a:rPr lang="en-US" i="1" dirty="0" smtClean="0"/>
              <a:t>- </a:t>
            </a:r>
            <a:r>
              <a:rPr lang="en-US" dirty="0" smtClean="0"/>
              <a:t>citizens of states with treaty obligations with Rome- were given </a:t>
            </a:r>
          </a:p>
          <a:p>
            <a:r>
              <a:rPr lang="en-US" dirty="0" smtClean="0"/>
              <a:t>limited rights in return for performing military service</a:t>
            </a:r>
          </a:p>
          <a:p>
            <a:endParaRPr lang="en-US" i="1" dirty="0"/>
          </a:p>
          <a:p>
            <a:r>
              <a:rPr lang="en-US" i="1" dirty="0" err="1" smtClean="0"/>
              <a:t>Peregrini</a:t>
            </a:r>
            <a:r>
              <a:rPr lang="en-US" i="1" dirty="0" smtClean="0"/>
              <a:t>- </a:t>
            </a:r>
            <a:r>
              <a:rPr lang="en-US" dirty="0" smtClean="0"/>
              <a:t>foreigners in conquered lands- could be given full or partial </a:t>
            </a:r>
          </a:p>
          <a:p>
            <a:r>
              <a:rPr lang="en-US" dirty="0" smtClean="0"/>
              <a:t>citizenship </a:t>
            </a:r>
            <a:endParaRPr lang="en-US" dirty="0"/>
          </a:p>
          <a:p>
            <a:endParaRPr lang="en-US" i="1" dirty="0"/>
          </a:p>
        </p:txBody>
      </p:sp>
      <p:sp>
        <p:nvSpPr>
          <p:cNvPr id="3" name="TextBox 2"/>
          <p:cNvSpPr txBox="1"/>
          <p:nvPr/>
        </p:nvSpPr>
        <p:spPr>
          <a:xfrm>
            <a:off x="1295400" y="685800"/>
            <a:ext cx="3148619" cy="369332"/>
          </a:xfrm>
          <a:prstGeom prst="rect">
            <a:avLst/>
          </a:prstGeom>
          <a:noFill/>
        </p:spPr>
        <p:txBody>
          <a:bodyPr wrap="none" rtlCol="0">
            <a:spAutoFit/>
          </a:bodyPr>
          <a:lstStyle/>
          <a:p>
            <a:r>
              <a:rPr lang="en-US" dirty="0" smtClean="0"/>
              <a:t>Document C- </a:t>
            </a:r>
            <a:r>
              <a:rPr lang="en-US" i="1" dirty="0" smtClean="0"/>
              <a:t>Claudius Speech</a:t>
            </a:r>
            <a:endParaRPr lang="en-US" i="1" dirty="0"/>
          </a:p>
        </p:txBody>
      </p:sp>
    </p:spTree>
    <p:extLst>
      <p:ext uri="{BB962C8B-B14F-4D97-AF65-F5344CB8AC3E}">
        <p14:creationId xmlns:p14="http://schemas.microsoft.com/office/powerpoint/2010/main" val="240250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543800" cy="1219200"/>
          </a:xfrm>
        </p:spPr>
        <p:txBody>
          <a:bodyPr/>
          <a:lstStyle/>
          <a:p>
            <a:r>
              <a:rPr lang="en-US" dirty="0" smtClean="0"/>
              <a:t/>
            </a:r>
            <a:br>
              <a:rPr lang="en-US" dirty="0" smtClean="0"/>
            </a:br>
            <a:r>
              <a:rPr lang="en-US" dirty="0"/>
              <a:t/>
            </a:r>
            <a:br>
              <a:rPr lang="en-US" dirty="0"/>
            </a:br>
            <a:r>
              <a:rPr lang="en-US" sz="4000" dirty="0" smtClean="0"/>
              <a:t>Document D: Ostracism in Athens</a:t>
            </a:r>
            <a:endParaRPr lang="en-US" sz="4000" dirty="0"/>
          </a:p>
        </p:txBody>
      </p:sp>
      <p:sp>
        <p:nvSpPr>
          <p:cNvPr id="3" name="TextBox 2"/>
          <p:cNvSpPr txBox="1"/>
          <p:nvPr/>
        </p:nvSpPr>
        <p:spPr>
          <a:xfrm>
            <a:off x="990600" y="2133600"/>
            <a:ext cx="7354899" cy="3046988"/>
          </a:xfrm>
          <a:prstGeom prst="rect">
            <a:avLst/>
          </a:prstGeom>
          <a:noFill/>
        </p:spPr>
        <p:txBody>
          <a:bodyPr wrap="none" rtlCol="0">
            <a:spAutoFit/>
          </a:bodyPr>
          <a:lstStyle/>
          <a:p>
            <a:r>
              <a:rPr lang="en-US" dirty="0" smtClean="0"/>
              <a:t>-</a:t>
            </a:r>
            <a:r>
              <a:rPr lang="en-US" sz="2400" dirty="0" smtClean="0"/>
              <a:t>used to diffuse trouble, or get rid of someone </a:t>
            </a:r>
          </a:p>
          <a:p>
            <a:r>
              <a:rPr lang="en-US" sz="2400" dirty="0" smtClean="0"/>
              <a:t>who was growing too powerful</a:t>
            </a:r>
          </a:p>
          <a:p>
            <a:endParaRPr lang="en-US" sz="2400" dirty="0"/>
          </a:p>
          <a:p>
            <a:r>
              <a:rPr lang="en-US" sz="2400" dirty="0" smtClean="0"/>
              <a:t>-could only be done once a year</a:t>
            </a:r>
          </a:p>
          <a:p>
            <a:endParaRPr lang="en-US" sz="2400" dirty="0"/>
          </a:p>
          <a:p>
            <a:r>
              <a:rPr lang="en-US" sz="2400" dirty="0" smtClean="0"/>
              <a:t>-citizens wrote names on a shard of pottery (</a:t>
            </a:r>
            <a:r>
              <a:rPr lang="en-US" sz="2400" dirty="0" err="1" smtClean="0"/>
              <a:t>ostraka</a:t>
            </a:r>
            <a:r>
              <a:rPr lang="en-US" sz="2400" dirty="0" smtClean="0"/>
              <a:t>)</a:t>
            </a:r>
          </a:p>
          <a:p>
            <a:endParaRPr lang="en-US" sz="2400" dirty="0"/>
          </a:p>
          <a:p>
            <a:r>
              <a:rPr lang="en-US" sz="2400" dirty="0" smtClean="0"/>
              <a:t>-Themistocles</a:t>
            </a:r>
            <a:endParaRPr lang="en-US" sz="2400" dirty="0"/>
          </a:p>
        </p:txBody>
      </p:sp>
      <p:sp>
        <p:nvSpPr>
          <p:cNvPr id="4" name="TextBox 3"/>
          <p:cNvSpPr txBox="1"/>
          <p:nvPr/>
        </p:nvSpPr>
        <p:spPr>
          <a:xfrm>
            <a:off x="2286000" y="457200"/>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724400"/>
            <a:ext cx="3048000" cy="1758462"/>
          </a:xfrm>
          <a:prstGeom prst="rect">
            <a:avLst/>
          </a:prstGeom>
        </p:spPr>
      </p:pic>
    </p:spTree>
    <p:extLst>
      <p:ext uri="{BB962C8B-B14F-4D97-AF65-F5344CB8AC3E}">
        <p14:creationId xmlns:p14="http://schemas.microsoft.com/office/powerpoint/2010/main" val="3805256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63840" cy="2057400"/>
          </a:xfrm>
        </p:spPr>
        <p:txBody>
          <a:bodyPr/>
          <a:lstStyle/>
          <a:p>
            <a:r>
              <a:rPr lang="en-US" sz="3600" b="1" dirty="0" smtClean="0"/>
              <a:t>Ways in Which Citizens Could be Disqualified in Athens</a:t>
            </a:r>
            <a:endParaRPr lang="en-US" sz="3600" b="1" dirty="0"/>
          </a:p>
        </p:txBody>
      </p:sp>
      <p:sp>
        <p:nvSpPr>
          <p:cNvPr id="3" name="TextBox 2"/>
          <p:cNvSpPr txBox="1"/>
          <p:nvPr/>
        </p:nvSpPr>
        <p:spPr>
          <a:xfrm>
            <a:off x="914400" y="2895600"/>
            <a:ext cx="7543800" cy="3170099"/>
          </a:xfrm>
          <a:prstGeom prst="rect">
            <a:avLst/>
          </a:prstGeom>
          <a:noFill/>
        </p:spPr>
        <p:txBody>
          <a:bodyPr wrap="square" rtlCol="0">
            <a:spAutoFit/>
          </a:bodyPr>
          <a:lstStyle/>
          <a:p>
            <a:pPr marL="285750" indent="-285750">
              <a:buFont typeface="Wingdings" pitchFamily="2" charset="2"/>
              <a:buChar char="§"/>
            </a:pPr>
            <a:r>
              <a:rPr lang="en-US" sz="4000" dirty="0" smtClean="0"/>
              <a:t>Not legally married</a:t>
            </a:r>
          </a:p>
          <a:p>
            <a:pPr marL="285750" indent="-285750">
              <a:buFont typeface="Wingdings" pitchFamily="2" charset="2"/>
              <a:buChar char="§"/>
            </a:pPr>
            <a:r>
              <a:rPr lang="en-US" sz="4000" dirty="0" smtClean="0"/>
              <a:t>Neglecting his parents</a:t>
            </a:r>
          </a:p>
          <a:p>
            <a:pPr marL="285750" indent="-285750">
              <a:buFont typeface="Wingdings" pitchFamily="2" charset="2"/>
              <a:buChar char="§"/>
            </a:pPr>
            <a:r>
              <a:rPr lang="en-US" sz="4000" dirty="0" smtClean="0"/>
              <a:t>Offending public morals</a:t>
            </a:r>
          </a:p>
          <a:p>
            <a:pPr marL="285750" indent="-285750">
              <a:buFont typeface="Wingdings" pitchFamily="2" charset="2"/>
              <a:buChar char="§"/>
            </a:pPr>
            <a:r>
              <a:rPr lang="en-US" sz="4000" dirty="0" smtClean="0"/>
              <a:t>Avoiding military service</a:t>
            </a:r>
          </a:p>
          <a:p>
            <a:pPr marL="285750" indent="-285750">
              <a:buFont typeface="Wingdings" pitchFamily="2" charset="2"/>
              <a:buChar char="§"/>
            </a:pPr>
            <a:r>
              <a:rPr lang="en-US" sz="4000" dirty="0" smtClean="0"/>
              <a:t>Owed money to the city-state</a:t>
            </a:r>
            <a:endParaRPr lang="en-US" sz="4000" dirty="0"/>
          </a:p>
        </p:txBody>
      </p:sp>
      <p:sp>
        <p:nvSpPr>
          <p:cNvPr id="5" name="TextBox 4"/>
          <p:cNvSpPr txBox="1"/>
          <p:nvPr/>
        </p:nvSpPr>
        <p:spPr>
          <a:xfrm>
            <a:off x="1295400" y="609600"/>
            <a:ext cx="5814412" cy="523220"/>
          </a:xfrm>
          <a:prstGeom prst="rect">
            <a:avLst/>
          </a:prstGeom>
          <a:noFill/>
        </p:spPr>
        <p:txBody>
          <a:bodyPr wrap="none" rtlCol="0">
            <a:spAutoFit/>
          </a:bodyPr>
          <a:lstStyle/>
          <a:p>
            <a:r>
              <a:rPr lang="en-US" sz="2800" dirty="0" smtClean="0"/>
              <a:t>Document E: </a:t>
            </a:r>
            <a:r>
              <a:rPr lang="en-US" sz="2800" i="1" dirty="0" smtClean="0"/>
              <a:t>The Athenian Assembly</a:t>
            </a:r>
            <a:endParaRPr lang="en-US" sz="2800" i="1" dirty="0"/>
          </a:p>
        </p:txBody>
      </p:sp>
    </p:spTree>
    <p:extLst>
      <p:ext uri="{BB962C8B-B14F-4D97-AF65-F5344CB8AC3E}">
        <p14:creationId xmlns:p14="http://schemas.microsoft.com/office/powerpoint/2010/main" val="22982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163" y="685800"/>
            <a:ext cx="3721473" cy="3429000"/>
          </a:xfrm>
        </p:spPr>
      </p:pic>
      <p:sp>
        <p:nvSpPr>
          <p:cNvPr id="5" name="Text Placeholder 4"/>
          <p:cNvSpPr>
            <a:spLocks noGrp="1"/>
          </p:cNvSpPr>
          <p:nvPr>
            <p:ph type="body" sz="half" idx="2"/>
          </p:nvPr>
        </p:nvSpPr>
        <p:spPr/>
        <p:txBody>
          <a:bodyPr>
            <a:normAutofit/>
          </a:bodyPr>
          <a:lstStyle/>
          <a:p>
            <a:r>
              <a:rPr lang="en-US" sz="2000" dirty="0" smtClean="0"/>
              <a:t>Athenians were not as concerned with “rights” as they were “responsibilities”</a:t>
            </a:r>
          </a:p>
          <a:p>
            <a:endParaRPr lang="en-US" sz="2000" dirty="0" smtClean="0"/>
          </a:p>
          <a:p>
            <a:r>
              <a:rPr lang="en-US" sz="2000" dirty="0" smtClean="0"/>
              <a:t>Utmost of importance to maintain the “polis”</a:t>
            </a:r>
          </a:p>
        </p:txBody>
      </p:sp>
      <p:sp>
        <p:nvSpPr>
          <p:cNvPr id="3" name="Title 2"/>
          <p:cNvSpPr>
            <a:spLocks noGrp="1"/>
          </p:cNvSpPr>
          <p:nvPr>
            <p:ph type="title"/>
          </p:nvPr>
        </p:nvSpPr>
        <p:spPr/>
        <p:txBody>
          <a:bodyPr/>
          <a:lstStyle/>
          <a:p>
            <a:r>
              <a:rPr lang="en-US" sz="3200" dirty="0" smtClean="0"/>
              <a:t>Social Contract Theory of Citizenship</a:t>
            </a:r>
            <a:endParaRPr lang="en-US" sz="3200" dirty="0"/>
          </a:p>
        </p:txBody>
      </p:sp>
    </p:spTree>
    <p:extLst>
      <p:ext uri="{BB962C8B-B14F-4D97-AF65-F5344CB8AC3E}">
        <p14:creationId xmlns:p14="http://schemas.microsoft.com/office/powerpoint/2010/main" val="1751715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
            <a:ext cx="7543800" cy="1066800"/>
          </a:xfrm>
        </p:spPr>
        <p:txBody>
          <a:bodyPr/>
          <a:lstStyle/>
          <a:p>
            <a:r>
              <a:rPr lang="en-US" sz="3600" dirty="0" smtClean="0"/>
              <a:t>Document F</a:t>
            </a:r>
            <a:r>
              <a:rPr lang="en-US" sz="3600" smtClean="0"/>
              <a:t>:  </a:t>
            </a:r>
            <a:r>
              <a:rPr lang="en-US" sz="3600" i="1" smtClean="0"/>
              <a:t>Roman </a:t>
            </a:r>
            <a:r>
              <a:rPr lang="en-US" sz="3600" i="1" dirty="0" smtClean="0"/>
              <a:t>Senate</a:t>
            </a:r>
            <a:endParaRPr lang="en-US" sz="3600" i="1" dirty="0"/>
          </a:p>
        </p:txBody>
      </p:sp>
      <p:sp>
        <p:nvSpPr>
          <p:cNvPr id="4" name="TextBox 3"/>
          <p:cNvSpPr txBox="1"/>
          <p:nvPr/>
        </p:nvSpPr>
        <p:spPr>
          <a:xfrm>
            <a:off x="1447800" y="2590800"/>
            <a:ext cx="7843366" cy="4154984"/>
          </a:xfrm>
          <a:prstGeom prst="rect">
            <a:avLst/>
          </a:prstGeom>
          <a:noFill/>
        </p:spPr>
        <p:txBody>
          <a:bodyPr wrap="none" rtlCol="0">
            <a:spAutoFit/>
          </a:bodyPr>
          <a:lstStyle/>
          <a:p>
            <a:pPr marL="285750" indent="-285750">
              <a:buFont typeface="Arial" pitchFamily="34" charset="0"/>
              <a:buChar char="•"/>
            </a:pPr>
            <a:r>
              <a:rPr lang="en-US" sz="2400" dirty="0" smtClean="0"/>
              <a:t>Appointment to the Senate was usually for life. </a:t>
            </a:r>
          </a:p>
          <a:p>
            <a:r>
              <a:rPr lang="en-US" sz="2400" dirty="0" smtClean="0"/>
              <a:t>However, a Senator could be dismissed for criminal </a:t>
            </a:r>
          </a:p>
          <a:p>
            <a:r>
              <a:rPr lang="en-US" sz="2400" dirty="0" smtClean="0"/>
              <a:t>or immoral behavior.</a:t>
            </a:r>
          </a:p>
          <a:p>
            <a:endParaRPr lang="en-US" sz="2400" dirty="0"/>
          </a:p>
          <a:p>
            <a:pPr marL="342900" indent="-342900">
              <a:buFont typeface="Arial" pitchFamily="34" charset="0"/>
              <a:buChar char="•"/>
            </a:pPr>
            <a:r>
              <a:rPr lang="en-US" sz="2400" dirty="0" smtClean="0"/>
              <a:t>Speaking privileges were given to those in order </a:t>
            </a:r>
          </a:p>
          <a:p>
            <a:r>
              <a:rPr lang="en-US" sz="2400" dirty="0" smtClean="0"/>
              <a:t>of social rank</a:t>
            </a:r>
          </a:p>
          <a:p>
            <a:endParaRPr lang="en-US" sz="2400" dirty="0"/>
          </a:p>
          <a:p>
            <a:pPr marL="342900" indent="-342900">
              <a:buFont typeface="Arial" pitchFamily="34" charset="0"/>
              <a:buChar char="•"/>
            </a:pPr>
            <a:r>
              <a:rPr lang="en-US" sz="2400" dirty="0" smtClean="0"/>
              <a:t>The speaking rights of senators meant that a vote </a:t>
            </a:r>
          </a:p>
          <a:p>
            <a:r>
              <a:rPr lang="en-US" sz="2400" dirty="0" smtClean="0"/>
              <a:t>could be delayed by continuing debate through lengthy </a:t>
            </a:r>
          </a:p>
          <a:p>
            <a:r>
              <a:rPr lang="en-US" sz="2400" dirty="0" smtClean="0"/>
              <a:t>speeches (modern idea of a </a:t>
            </a:r>
            <a:r>
              <a:rPr lang="en-US" sz="2400" i="1" dirty="0" smtClean="0"/>
              <a:t>filibuster</a:t>
            </a:r>
            <a:r>
              <a:rPr lang="en-US" sz="2400" dirty="0" smtClean="0"/>
              <a:t> comes from this)</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2988740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362200"/>
            <a:ext cx="7848600" cy="3539430"/>
          </a:xfrm>
          <a:prstGeom prst="rect">
            <a:avLst/>
          </a:prstGeom>
          <a:noFill/>
        </p:spPr>
        <p:txBody>
          <a:bodyPr wrap="square" rtlCol="0">
            <a:spAutoFit/>
          </a:bodyPr>
          <a:lstStyle/>
          <a:p>
            <a:r>
              <a:rPr lang="en-US" sz="3200" dirty="0"/>
              <a:t>-anecdote</a:t>
            </a:r>
          </a:p>
          <a:p>
            <a:endParaRPr lang="en-US" sz="3200" dirty="0"/>
          </a:p>
          <a:p>
            <a:r>
              <a:rPr lang="en-US" sz="3200" dirty="0"/>
              <a:t>-quote</a:t>
            </a:r>
          </a:p>
          <a:p>
            <a:endParaRPr lang="en-US" sz="3200" dirty="0"/>
          </a:p>
          <a:p>
            <a:r>
              <a:rPr lang="en-US" sz="3200" dirty="0"/>
              <a:t>-strong statement of fact</a:t>
            </a:r>
          </a:p>
          <a:p>
            <a:endParaRPr lang="en-US" sz="3200" dirty="0"/>
          </a:p>
          <a:p>
            <a:r>
              <a:rPr lang="en-US" sz="3200" dirty="0"/>
              <a:t>-rhetorical question</a:t>
            </a:r>
          </a:p>
        </p:txBody>
      </p:sp>
      <p:sp>
        <p:nvSpPr>
          <p:cNvPr id="3" name="TextBox 2"/>
          <p:cNvSpPr txBox="1"/>
          <p:nvPr/>
        </p:nvSpPr>
        <p:spPr>
          <a:xfrm>
            <a:off x="853911" y="685800"/>
            <a:ext cx="7620000" cy="707886"/>
          </a:xfrm>
          <a:prstGeom prst="rect">
            <a:avLst/>
          </a:prstGeom>
          <a:noFill/>
        </p:spPr>
        <p:txBody>
          <a:bodyPr wrap="square" rtlCol="0">
            <a:spAutoFit/>
          </a:bodyPr>
          <a:lstStyle/>
          <a:p>
            <a:r>
              <a:rPr lang="en-US" sz="4000" dirty="0" smtClean="0"/>
              <a:t>Types of Hooks</a:t>
            </a:r>
            <a:endParaRPr lang="en-US" sz="4000" dirty="0"/>
          </a:p>
        </p:txBody>
      </p:sp>
    </p:spTree>
    <p:extLst>
      <p:ext uri="{BB962C8B-B14F-4D97-AF65-F5344CB8AC3E}">
        <p14:creationId xmlns:p14="http://schemas.microsoft.com/office/powerpoint/2010/main" val="339241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438400"/>
            <a:ext cx="8001000" cy="3108543"/>
          </a:xfrm>
          <a:prstGeom prst="rect">
            <a:avLst/>
          </a:prstGeom>
          <a:noFill/>
        </p:spPr>
        <p:txBody>
          <a:bodyPr wrap="square" rtlCol="0">
            <a:spAutoFit/>
          </a:bodyPr>
          <a:lstStyle/>
          <a:p>
            <a:r>
              <a:rPr lang="en-US" sz="2800" dirty="0"/>
              <a:t>In a fit of frustration, a Babylonian teenage boy verbally and physically lashes out at his father.  His punch lands squarely on his father's chin, knocking him to the ground.  They look at each other, stunned both by what just occurred and by the potential consequences of the boy's actions.</a:t>
            </a:r>
          </a:p>
        </p:txBody>
      </p:sp>
      <p:sp>
        <p:nvSpPr>
          <p:cNvPr id="3" name="TextBox 2"/>
          <p:cNvSpPr txBox="1"/>
          <p:nvPr/>
        </p:nvSpPr>
        <p:spPr>
          <a:xfrm>
            <a:off x="685800" y="609600"/>
            <a:ext cx="7848600" cy="830997"/>
          </a:xfrm>
          <a:prstGeom prst="rect">
            <a:avLst/>
          </a:prstGeom>
          <a:noFill/>
        </p:spPr>
        <p:txBody>
          <a:bodyPr wrap="square" rtlCol="0">
            <a:spAutoFit/>
          </a:bodyPr>
          <a:lstStyle/>
          <a:p>
            <a:r>
              <a:rPr lang="en-US" sz="4800" dirty="0" smtClean="0"/>
              <a:t>Sample Anecdote</a:t>
            </a:r>
            <a:endParaRPr lang="en-US" sz="4800" dirty="0"/>
          </a:p>
        </p:txBody>
      </p:sp>
    </p:spTree>
    <p:extLst>
      <p:ext uri="{BB962C8B-B14F-4D97-AF65-F5344CB8AC3E}">
        <p14:creationId xmlns:p14="http://schemas.microsoft.com/office/powerpoint/2010/main" val="223797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828800"/>
            <a:ext cx="6330323" cy="707886"/>
          </a:xfrm>
          <a:prstGeom prst="rect">
            <a:avLst/>
          </a:prstGeom>
          <a:noFill/>
        </p:spPr>
        <p:txBody>
          <a:bodyPr wrap="none" rtlCol="0">
            <a:spAutoFit/>
          </a:bodyPr>
          <a:lstStyle/>
          <a:p>
            <a:r>
              <a:rPr lang="en-US" sz="4000" dirty="0" smtClean="0"/>
              <a:t>Pericles (495 BCE-429 BCE)</a:t>
            </a:r>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90600"/>
            <a:ext cx="1676400" cy="2537460"/>
          </a:xfrm>
          <a:prstGeom prst="rect">
            <a:avLst/>
          </a:prstGeom>
        </p:spPr>
      </p:pic>
      <p:sp>
        <p:nvSpPr>
          <p:cNvPr id="4" name="TextBox 3"/>
          <p:cNvSpPr txBox="1"/>
          <p:nvPr/>
        </p:nvSpPr>
        <p:spPr>
          <a:xfrm>
            <a:off x="152400" y="4343400"/>
            <a:ext cx="6629400" cy="707886"/>
          </a:xfrm>
          <a:prstGeom prst="rect">
            <a:avLst/>
          </a:prstGeom>
          <a:noFill/>
        </p:spPr>
        <p:txBody>
          <a:bodyPr wrap="square" rtlCol="0">
            <a:spAutoFit/>
          </a:bodyPr>
          <a:lstStyle/>
          <a:p>
            <a:r>
              <a:rPr lang="en-US" sz="4000" dirty="0" smtClean="0"/>
              <a:t>Aristotle (384 BCE-322 BCE)</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117" y="3276600"/>
            <a:ext cx="2442406" cy="2428875"/>
          </a:xfrm>
          <a:prstGeom prst="rect">
            <a:avLst/>
          </a:prstGeom>
        </p:spPr>
      </p:pic>
    </p:spTree>
    <p:extLst>
      <p:ext uri="{BB962C8B-B14F-4D97-AF65-F5344CB8AC3E}">
        <p14:creationId xmlns:p14="http://schemas.microsoft.com/office/powerpoint/2010/main" val="1762632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1" y="76200"/>
            <a:ext cx="1905000" cy="24572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236237"/>
            <a:ext cx="1981200" cy="24197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9600"/>
            <a:ext cx="1905000" cy="2292492"/>
          </a:xfrm>
          <a:prstGeom prst="rect">
            <a:avLst/>
          </a:prstGeom>
        </p:spPr>
      </p:pic>
      <p:sp>
        <p:nvSpPr>
          <p:cNvPr id="5" name="TextBox 4"/>
          <p:cNvSpPr txBox="1"/>
          <p:nvPr/>
        </p:nvSpPr>
        <p:spPr>
          <a:xfrm>
            <a:off x="2209800" y="457200"/>
            <a:ext cx="4360489" cy="584775"/>
          </a:xfrm>
          <a:prstGeom prst="rect">
            <a:avLst/>
          </a:prstGeom>
          <a:noFill/>
        </p:spPr>
        <p:txBody>
          <a:bodyPr wrap="none" rtlCol="0">
            <a:spAutoFit/>
          </a:bodyPr>
          <a:lstStyle/>
          <a:p>
            <a:r>
              <a:rPr lang="en-US" sz="3200" dirty="0" smtClean="0"/>
              <a:t>John Locke (1632-1704)</a:t>
            </a:r>
            <a:endParaRPr lang="en-US" sz="3200" dirty="0"/>
          </a:p>
        </p:txBody>
      </p:sp>
      <p:sp>
        <p:nvSpPr>
          <p:cNvPr id="6" name="TextBox 5"/>
          <p:cNvSpPr txBox="1"/>
          <p:nvPr/>
        </p:nvSpPr>
        <p:spPr>
          <a:xfrm>
            <a:off x="2138695" y="2426664"/>
            <a:ext cx="3881105" cy="1077218"/>
          </a:xfrm>
          <a:prstGeom prst="rect">
            <a:avLst/>
          </a:prstGeom>
          <a:noFill/>
        </p:spPr>
        <p:txBody>
          <a:bodyPr wrap="square" rtlCol="0">
            <a:spAutoFit/>
          </a:bodyPr>
          <a:lstStyle/>
          <a:p>
            <a:r>
              <a:rPr lang="en-US" sz="3200" dirty="0" smtClean="0"/>
              <a:t>Thomas Hobbes (1588-1679)</a:t>
            </a:r>
            <a:endParaRPr lang="en-US" sz="3200" dirty="0"/>
          </a:p>
        </p:txBody>
      </p:sp>
      <p:sp>
        <p:nvSpPr>
          <p:cNvPr id="7" name="TextBox 6"/>
          <p:cNvSpPr txBox="1"/>
          <p:nvPr/>
        </p:nvSpPr>
        <p:spPr>
          <a:xfrm>
            <a:off x="2286000" y="4629586"/>
            <a:ext cx="6622441" cy="584775"/>
          </a:xfrm>
          <a:prstGeom prst="rect">
            <a:avLst/>
          </a:prstGeom>
          <a:noFill/>
        </p:spPr>
        <p:txBody>
          <a:bodyPr wrap="square" rtlCol="0">
            <a:spAutoFit/>
          </a:bodyPr>
          <a:lstStyle/>
          <a:p>
            <a:r>
              <a:rPr lang="en-US" sz="3200" dirty="0" smtClean="0"/>
              <a:t>Jean-Jacques Rousseau (1712-1778)</a:t>
            </a:r>
            <a:endParaRPr lang="en-US" sz="3200" dirty="0"/>
          </a:p>
        </p:txBody>
      </p:sp>
    </p:spTree>
    <p:extLst>
      <p:ext uri="{BB962C8B-B14F-4D97-AF65-F5344CB8AC3E}">
        <p14:creationId xmlns:p14="http://schemas.microsoft.com/office/powerpoint/2010/main" val="86984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7696200" cy="1754326"/>
          </a:xfrm>
          <a:prstGeom prst="rect">
            <a:avLst/>
          </a:prstGeom>
        </p:spPr>
        <p:txBody>
          <a:bodyPr wrap="square">
            <a:spAutoFit/>
          </a:bodyPr>
          <a:lstStyle/>
          <a:p>
            <a:r>
              <a:rPr lang="en-US" sz="3600" b="1" dirty="0"/>
              <a:t>Citizen</a:t>
            </a:r>
            <a:r>
              <a:rPr lang="en-US" sz="3600" dirty="0"/>
              <a:t>- A person who owes loyalty </a:t>
            </a:r>
          </a:p>
          <a:p>
            <a:r>
              <a:rPr lang="en-US" sz="3600" dirty="0"/>
              <a:t>to a country and receives certain </a:t>
            </a:r>
          </a:p>
          <a:p>
            <a:r>
              <a:rPr lang="en-US" sz="3600" dirty="0"/>
              <a:t>rights in return</a:t>
            </a:r>
          </a:p>
        </p:txBody>
      </p:sp>
    </p:spTree>
    <p:extLst>
      <p:ext uri="{BB962C8B-B14F-4D97-AF65-F5344CB8AC3E}">
        <p14:creationId xmlns:p14="http://schemas.microsoft.com/office/powerpoint/2010/main" val="3122726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752600"/>
            <a:ext cx="7924800" cy="2800767"/>
          </a:xfrm>
          <a:prstGeom prst="rect">
            <a:avLst/>
          </a:prstGeom>
        </p:spPr>
        <p:txBody>
          <a:bodyPr wrap="square">
            <a:spAutoFit/>
          </a:bodyPr>
          <a:lstStyle/>
          <a:p>
            <a:r>
              <a:rPr lang="en-US" sz="4400" dirty="0"/>
              <a:t>Social Contract Theory of Citizenship- balance between individual rights &amp; responsibilities</a:t>
            </a:r>
          </a:p>
        </p:txBody>
      </p:sp>
    </p:spTree>
    <p:extLst>
      <p:ext uri="{BB962C8B-B14F-4D97-AF65-F5344CB8AC3E}">
        <p14:creationId xmlns:p14="http://schemas.microsoft.com/office/powerpoint/2010/main" val="3691238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urukul.ucc.american.edu/dgolash/romemp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64" y="228600"/>
            <a:ext cx="8512535" cy="662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66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orldcoincatalog.com/AC/C5/RomanEmpire/RomanEmp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228600"/>
            <a:ext cx="8742509"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17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81000" y="1981200"/>
            <a:ext cx="8526140" cy="3108543"/>
          </a:xfrm>
          <a:prstGeom prst="rect">
            <a:avLst/>
          </a:prstGeom>
          <a:noFill/>
        </p:spPr>
        <p:txBody>
          <a:bodyPr wrap="square" rtlCol="0">
            <a:spAutoFit/>
          </a:bodyPr>
          <a:lstStyle/>
          <a:p>
            <a:pPr marL="342900" indent="-342900">
              <a:buAutoNum type="arabicPeriod"/>
            </a:pPr>
            <a:r>
              <a:rPr lang="en-US" sz="2800" dirty="0" smtClean="0"/>
              <a:t>After each paragraph is read aloud, we will pause </a:t>
            </a:r>
          </a:p>
          <a:p>
            <a:r>
              <a:rPr lang="en-US" sz="2800" dirty="0" smtClean="0"/>
              <a:t>so that you can write 3-4 words in the margin about </a:t>
            </a:r>
          </a:p>
          <a:p>
            <a:r>
              <a:rPr lang="en-US" sz="2800" dirty="0" smtClean="0"/>
              <a:t>the paragraph.  </a:t>
            </a:r>
          </a:p>
          <a:p>
            <a:endParaRPr lang="en-US" sz="2800" dirty="0"/>
          </a:p>
          <a:p>
            <a:pPr marL="342900" indent="-342900">
              <a:buAutoNum type="arabicPeriod" startAt="2"/>
            </a:pPr>
            <a:r>
              <a:rPr lang="en-US" sz="2800" dirty="0" smtClean="0"/>
              <a:t>After we read the entire essay, look back in the </a:t>
            </a:r>
          </a:p>
          <a:p>
            <a:r>
              <a:rPr lang="en-US" sz="2800" dirty="0" smtClean="0"/>
              <a:t>margins and write </a:t>
            </a:r>
            <a:r>
              <a:rPr lang="en-US" sz="2800" smtClean="0"/>
              <a:t>a 2-3 </a:t>
            </a:r>
            <a:r>
              <a:rPr lang="en-US" sz="2800" dirty="0" smtClean="0"/>
              <a:t>sentence summary of the </a:t>
            </a:r>
          </a:p>
          <a:p>
            <a:r>
              <a:rPr lang="en-US" sz="2800" dirty="0" smtClean="0"/>
              <a:t>entire background essay in your spiral notebook.  </a:t>
            </a:r>
            <a:endParaRPr lang="en-US" sz="2800" dirty="0"/>
          </a:p>
        </p:txBody>
      </p:sp>
      <p:sp>
        <p:nvSpPr>
          <p:cNvPr id="4" name="TextBox 3"/>
          <p:cNvSpPr txBox="1"/>
          <p:nvPr/>
        </p:nvSpPr>
        <p:spPr>
          <a:xfrm>
            <a:off x="1905000" y="762000"/>
            <a:ext cx="5410200" cy="584775"/>
          </a:xfrm>
          <a:prstGeom prst="rect">
            <a:avLst/>
          </a:prstGeom>
          <a:noFill/>
        </p:spPr>
        <p:txBody>
          <a:bodyPr wrap="square" rtlCol="0">
            <a:spAutoFit/>
          </a:bodyPr>
          <a:lstStyle/>
          <a:p>
            <a:r>
              <a:rPr lang="en-US" sz="3200" b="1" i="1" dirty="0" smtClean="0"/>
              <a:t>Background Essay Activity</a:t>
            </a:r>
            <a:endParaRPr lang="en-US" sz="3200" b="1" i="1" dirty="0"/>
          </a:p>
        </p:txBody>
      </p:sp>
    </p:spTree>
    <p:extLst>
      <p:ext uri="{BB962C8B-B14F-4D97-AF65-F5344CB8AC3E}">
        <p14:creationId xmlns:p14="http://schemas.microsoft.com/office/powerpoint/2010/main" val="3605425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19525</TotalTime>
  <Words>580</Words>
  <Application>Microsoft Office PowerPoint</Application>
  <PresentationFormat>On-screen Show (4:3)</PresentationFormat>
  <Paragraphs>131</Paragraphs>
  <Slides>22</Slides>
  <Notes>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Calibri,Arial,Helvetica,sans-serif</vt:lpstr>
      <vt:lpstr>Palatino Linotype</vt:lpstr>
      <vt:lpstr>Wingdings</vt:lpstr>
      <vt:lpstr>Elemental</vt:lpstr>
      <vt:lpstr>Citizenship in Athens and Rome: Which was the Better System?</vt:lpstr>
      <vt:lpstr>Social Contract Theory of Citizenship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Document D: Ostracism in Athens</vt:lpstr>
      <vt:lpstr>Ways in Which Citizens Could be Disqualified in Athens</vt:lpstr>
      <vt:lpstr>Document F:  Roman Senate</vt:lpstr>
      <vt:lpstr>PowerPoint Presentation</vt:lpstr>
      <vt:lpstr>PowerPoint Presentation</vt:lpstr>
    </vt:vector>
  </TitlesOfParts>
  <Company>Foxborough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Citizenship in Athens and Rome: Which was the Better System?</dc:title>
  <dc:creator>Julie Clough</dc:creator>
  <cp:lastModifiedBy>Steve Masciarelli</cp:lastModifiedBy>
  <cp:revision>34</cp:revision>
  <cp:lastPrinted>2016-03-10T15:44:08Z</cp:lastPrinted>
  <dcterms:created xsi:type="dcterms:W3CDTF">2014-05-14T12:32:35Z</dcterms:created>
  <dcterms:modified xsi:type="dcterms:W3CDTF">2019-03-18T11:39:22Z</dcterms:modified>
</cp:coreProperties>
</file>